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114903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88" autoAdjust="0"/>
    <p:restoredTop sz="94693" autoAdjust="0"/>
  </p:normalViewPr>
  <p:slideViewPr>
    <p:cSldViewPr snapToGrid="0">
      <p:cViewPr varScale="1">
        <p:scale>
          <a:sx n="113" d="100"/>
          <a:sy n="113" d="100"/>
        </p:scale>
        <p:origin x="2107" y="82"/>
      </p:cViewPr>
      <p:guideLst>
        <p:guide orient="horz" pos="2228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6DBC1234-8502-4082-8CD4-553568A969A8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037659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44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323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50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3945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86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6049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76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205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99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244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9749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7481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73850"/>
            <a:ext cx="927100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SIS-2024</a:t>
            </a:r>
          </a:p>
        </p:txBody>
      </p:sp>
      <p:sp>
        <p:nvSpPr>
          <p:cNvPr id="1028" name="Text Box 27"/>
          <p:cNvSpPr txBox="1">
            <a:spLocks noChangeArrowheads="1"/>
          </p:cNvSpPr>
          <p:nvPr userDrawn="1"/>
        </p:nvSpPr>
        <p:spPr bwMode="auto">
          <a:xfrm>
            <a:off x="6665720" y="60325"/>
            <a:ext cx="24116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INFORME DE JURISDICCIÓN</a:t>
            </a:r>
          </a:p>
          <a:p>
            <a:pPr algn="ctr">
              <a:defRPr/>
            </a:pPr>
            <a:r>
              <a:rPr lang="es-ES_tradnl" sz="1200" b="1" dirty="0" smtClean="0"/>
              <a:t>SINBA-SIS-E4</a:t>
            </a:r>
            <a:endParaRPr lang="es-ES_tradnl" sz="1200" dirty="0" smtClean="0"/>
          </a:p>
        </p:txBody>
      </p:sp>
      <p:sp>
        <p:nvSpPr>
          <p:cNvPr id="1029" name="Text Box 34"/>
          <p:cNvSpPr txBox="1">
            <a:spLocks noChangeArrowheads="1"/>
          </p:cNvSpPr>
          <p:nvPr userDrawn="1"/>
        </p:nvSpPr>
        <p:spPr bwMode="auto">
          <a:xfrm>
            <a:off x="1827212" y="76200"/>
            <a:ext cx="5257251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Embarazo, parto y puerperio</a:t>
            </a:r>
            <a:endParaRPr lang="es-ES" sz="1000" b="1" dirty="0" smtClean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" y="18680"/>
            <a:ext cx="1980000" cy="440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ANVERSO</a:t>
            </a:r>
          </a:p>
        </p:txBody>
      </p:sp>
      <p:sp>
        <p:nvSpPr>
          <p:cNvPr id="114" name="Rectangle 213"/>
          <p:cNvSpPr>
            <a:spLocks noChangeArrowheads="1"/>
          </p:cNvSpPr>
          <p:nvPr/>
        </p:nvSpPr>
        <p:spPr bwMode="auto">
          <a:xfrm>
            <a:off x="22122" y="2107144"/>
            <a:ext cx="13260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II. 	 MÓDULO</a:t>
            </a:r>
            <a:endParaRPr lang="es-ES" altLang="es-MX" sz="900" b="1" dirty="0"/>
          </a:p>
        </p:txBody>
      </p:sp>
      <p:grpSp>
        <p:nvGrpSpPr>
          <p:cNvPr id="157" name="Grupo 156"/>
          <p:cNvGrpSpPr/>
          <p:nvPr/>
        </p:nvGrpSpPr>
        <p:grpSpPr>
          <a:xfrm>
            <a:off x="67327" y="944747"/>
            <a:ext cx="9048750" cy="618781"/>
            <a:chOff x="50075" y="892991"/>
            <a:chExt cx="9048750" cy="618781"/>
          </a:xfrm>
        </p:grpSpPr>
        <p:sp>
          <p:nvSpPr>
            <p:cNvPr id="182" name="Text Box 366"/>
            <p:cNvSpPr txBox="1">
              <a:spLocks noChangeArrowheads="1"/>
            </p:cNvSpPr>
            <p:nvPr/>
          </p:nvSpPr>
          <p:spPr bwMode="auto">
            <a:xfrm>
              <a:off x="50075" y="892991"/>
              <a:ext cx="904875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900" b="1" dirty="0"/>
                <a:t>I. DISTRITO DE SALUD </a:t>
              </a:r>
              <a:r>
                <a:rPr lang="es-ES_tradnl" altLang="es-MX" sz="900" b="1" dirty="0" smtClean="0"/>
                <a:t>O JURISDICCIÓN: ______________________________________     </a:t>
              </a:r>
              <a:r>
                <a:rPr lang="es-ES_tradnl" altLang="es-MX" sz="900" b="1" dirty="0"/>
                <a:t>INFORMACIÓN CORRESPONDIENTE A:   </a:t>
              </a:r>
              <a:r>
                <a:rPr lang="es-ES_tradnl" altLang="es-MX" sz="900" b="1" dirty="0" smtClean="0"/>
                <a:t>MES:________ </a:t>
              </a:r>
              <a:r>
                <a:rPr lang="es-ES_tradnl" altLang="es-MX" sz="900" b="1" dirty="0"/>
                <a:t>AÑO: </a:t>
              </a:r>
              <a:r>
                <a:rPr lang="es-ES_tradnl" altLang="es-MX" sz="900" b="1" dirty="0" smtClean="0"/>
                <a:t>_________ </a:t>
              </a:r>
              <a:r>
                <a:rPr lang="es-ES_tradnl" altLang="es-MX" sz="900" b="1" dirty="0"/>
                <a:t>					</a:t>
              </a:r>
            </a:p>
            <a:p>
              <a:r>
                <a:rPr lang="es-ES_tradnl" altLang="es-MX" sz="900" b="1" dirty="0"/>
                <a:t>		</a:t>
              </a:r>
              <a:endParaRPr lang="es-ES_tradnl" altLang="es-MX" sz="900" b="1" dirty="0" smtClean="0"/>
            </a:p>
          </p:txBody>
        </p:sp>
        <p:sp>
          <p:nvSpPr>
            <p:cNvPr id="183" name="CuadroTexto 182"/>
            <p:cNvSpPr txBox="1"/>
            <p:nvPr/>
          </p:nvSpPr>
          <p:spPr>
            <a:xfrm>
              <a:off x="2763488" y="1058863"/>
              <a:ext cx="125386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altLang="es-MX" sz="600" b="1" dirty="0"/>
                <a:t>ANOTE NÚMERO Y </a:t>
              </a:r>
              <a:r>
                <a:rPr lang="es-ES_tradnl" altLang="es-MX" sz="600" b="1" dirty="0" smtClean="0"/>
                <a:t>NOMBRE</a:t>
              </a:r>
              <a:endParaRPr lang="es-MX" sz="1400" dirty="0"/>
            </a:p>
          </p:txBody>
        </p:sp>
        <p:sp>
          <p:nvSpPr>
            <p:cNvPr id="205" name="CuadroTexto 204"/>
            <p:cNvSpPr txBox="1"/>
            <p:nvPr/>
          </p:nvSpPr>
          <p:spPr>
            <a:xfrm>
              <a:off x="392645" y="1296328"/>
              <a:ext cx="3222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altLang="es-MX" sz="800" b="1" dirty="0"/>
                <a:t>NOMBRE DEL (LA) SUPERVISOR(A) DE AUXILIAR DE SALUD:</a:t>
              </a:r>
              <a:endParaRPr lang="es-MX" sz="800" dirty="0"/>
            </a:p>
          </p:txBody>
        </p:sp>
        <p:cxnSp>
          <p:nvCxnSpPr>
            <p:cNvPr id="206" name="Conector recto 205"/>
            <p:cNvCxnSpPr/>
            <p:nvPr/>
          </p:nvCxnSpPr>
          <p:spPr bwMode="auto">
            <a:xfrm>
              <a:off x="3508377" y="1477904"/>
              <a:ext cx="37131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43" name="Rectangle 248"/>
          <p:cNvSpPr>
            <a:spLocks noChangeArrowheads="1"/>
          </p:cNvSpPr>
          <p:nvPr/>
        </p:nvSpPr>
        <p:spPr bwMode="auto">
          <a:xfrm>
            <a:off x="1698130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2°</a:t>
            </a:r>
            <a:endParaRPr lang="es-ES" altLang="es-MX" sz="1000" dirty="0"/>
          </a:p>
        </p:txBody>
      </p:sp>
      <p:sp>
        <p:nvSpPr>
          <p:cNvPr id="144" name="Rectangle 248"/>
          <p:cNvSpPr>
            <a:spLocks noChangeArrowheads="1"/>
          </p:cNvSpPr>
          <p:nvPr/>
        </p:nvSpPr>
        <p:spPr bwMode="auto">
          <a:xfrm>
            <a:off x="1988597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/>
              <a:t>3</a:t>
            </a:r>
            <a:r>
              <a:rPr lang="es-ES" altLang="es-MX" sz="1000" dirty="0" smtClean="0"/>
              <a:t>°</a:t>
            </a:r>
            <a:endParaRPr lang="es-ES" altLang="es-MX" sz="1000" dirty="0"/>
          </a:p>
        </p:txBody>
      </p:sp>
      <p:sp>
        <p:nvSpPr>
          <p:cNvPr id="145" name="Line 137"/>
          <p:cNvSpPr>
            <a:spLocks noChangeShapeType="1"/>
          </p:cNvSpPr>
          <p:nvPr/>
        </p:nvSpPr>
        <p:spPr bwMode="auto">
          <a:xfrm>
            <a:off x="0" y="4432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6" name="Line 154"/>
          <p:cNvSpPr>
            <a:spLocks noChangeShapeType="1"/>
          </p:cNvSpPr>
          <p:nvPr/>
        </p:nvSpPr>
        <p:spPr bwMode="auto">
          <a:xfrm>
            <a:off x="0" y="369199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8" name="Line 155"/>
          <p:cNvSpPr>
            <a:spLocks noChangeShapeType="1"/>
          </p:cNvSpPr>
          <p:nvPr/>
        </p:nvSpPr>
        <p:spPr bwMode="auto">
          <a:xfrm>
            <a:off x="0" y="39131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9" name="Line 156"/>
          <p:cNvSpPr>
            <a:spLocks noChangeShapeType="1"/>
          </p:cNvSpPr>
          <p:nvPr/>
        </p:nvSpPr>
        <p:spPr bwMode="auto">
          <a:xfrm>
            <a:off x="0" y="4176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0" name="Line 133"/>
          <p:cNvSpPr>
            <a:spLocks noChangeShapeType="1"/>
          </p:cNvSpPr>
          <p:nvPr/>
        </p:nvSpPr>
        <p:spPr bwMode="auto">
          <a:xfrm>
            <a:off x="0" y="286131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1" name="Line 97"/>
          <p:cNvSpPr>
            <a:spLocks noChangeShapeType="1"/>
          </p:cNvSpPr>
          <p:nvPr/>
        </p:nvSpPr>
        <p:spPr bwMode="auto">
          <a:xfrm>
            <a:off x="0" y="27273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2" name="Line 210"/>
          <p:cNvSpPr>
            <a:spLocks noChangeShapeType="1"/>
          </p:cNvSpPr>
          <p:nvPr/>
        </p:nvSpPr>
        <p:spPr bwMode="auto">
          <a:xfrm>
            <a:off x="0" y="1698625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3" name="Line 137"/>
          <p:cNvSpPr>
            <a:spLocks noChangeShapeType="1"/>
          </p:cNvSpPr>
          <p:nvPr/>
        </p:nvSpPr>
        <p:spPr bwMode="auto">
          <a:xfrm>
            <a:off x="0" y="551603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4" name="Line 154"/>
          <p:cNvSpPr>
            <a:spLocks noChangeShapeType="1"/>
          </p:cNvSpPr>
          <p:nvPr/>
        </p:nvSpPr>
        <p:spPr bwMode="auto">
          <a:xfrm>
            <a:off x="0" y="473339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5" name="Line 155"/>
          <p:cNvSpPr>
            <a:spLocks noChangeShapeType="1"/>
          </p:cNvSpPr>
          <p:nvPr/>
        </p:nvSpPr>
        <p:spPr bwMode="auto">
          <a:xfrm>
            <a:off x="0" y="4996921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6" name="Line 156"/>
          <p:cNvSpPr>
            <a:spLocks noChangeShapeType="1"/>
          </p:cNvSpPr>
          <p:nvPr/>
        </p:nvSpPr>
        <p:spPr bwMode="auto">
          <a:xfrm>
            <a:off x="0" y="526044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8" name="Line 154"/>
          <p:cNvSpPr>
            <a:spLocks noChangeShapeType="1"/>
          </p:cNvSpPr>
          <p:nvPr/>
        </p:nvSpPr>
        <p:spPr bwMode="auto">
          <a:xfrm>
            <a:off x="-8464" y="57747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9" name="Line 155"/>
          <p:cNvSpPr>
            <a:spLocks noChangeShapeType="1"/>
          </p:cNvSpPr>
          <p:nvPr/>
        </p:nvSpPr>
        <p:spPr bwMode="auto">
          <a:xfrm>
            <a:off x="-8464" y="6012919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0" name="Line 154"/>
          <p:cNvSpPr>
            <a:spLocks noChangeShapeType="1"/>
          </p:cNvSpPr>
          <p:nvPr/>
        </p:nvSpPr>
        <p:spPr bwMode="auto">
          <a:xfrm>
            <a:off x="16930" y="316706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1" name="Line 155"/>
          <p:cNvSpPr>
            <a:spLocks noChangeShapeType="1"/>
          </p:cNvSpPr>
          <p:nvPr/>
        </p:nvSpPr>
        <p:spPr bwMode="auto">
          <a:xfrm>
            <a:off x="16930" y="344752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2" name="Line 180"/>
          <p:cNvSpPr>
            <a:spLocks noChangeShapeType="1"/>
          </p:cNvSpPr>
          <p:nvPr/>
        </p:nvSpPr>
        <p:spPr bwMode="auto">
          <a:xfrm flipH="1">
            <a:off x="395916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3" name="Line 181"/>
          <p:cNvSpPr>
            <a:spLocks noChangeShapeType="1"/>
          </p:cNvSpPr>
          <p:nvPr/>
        </p:nvSpPr>
        <p:spPr bwMode="auto">
          <a:xfrm flipH="1">
            <a:off x="174809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4" name="Line 182"/>
          <p:cNvSpPr>
            <a:spLocks noChangeShapeType="1"/>
          </p:cNvSpPr>
          <p:nvPr/>
        </p:nvSpPr>
        <p:spPr bwMode="auto">
          <a:xfrm flipH="1">
            <a:off x="2035766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5" name="Line 183"/>
          <p:cNvSpPr>
            <a:spLocks noChangeShapeType="1"/>
          </p:cNvSpPr>
          <p:nvPr/>
        </p:nvSpPr>
        <p:spPr bwMode="auto">
          <a:xfrm>
            <a:off x="232458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6" name="Line 184"/>
          <p:cNvSpPr>
            <a:spLocks noChangeShapeType="1"/>
          </p:cNvSpPr>
          <p:nvPr/>
        </p:nvSpPr>
        <p:spPr bwMode="auto">
          <a:xfrm flipH="1">
            <a:off x="3029779" y="2869895"/>
            <a:ext cx="1047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7" name="Line 185"/>
          <p:cNvSpPr>
            <a:spLocks noChangeShapeType="1"/>
          </p:cNvSpPr>
          <p:nvPr/>
        </p:nvSpPr>
        <p:spPr bwMode="auto">
          <a:xfrm flipH="1">
            <a:off x="336742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8" name="Line 186"/>
          <p:cNvSpPr>
            <a:spLocks noChangeShapeType="1"/>
          </p:cNvSpPr>
          <p:nvPr/>
        </p:nvSpPr>
        <p:spPr bwMode="auto">
          <a:xfrm flipH="1">
            <a:off x="365776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9" name="Line 187"/>
          <p:cNvSpPr>
            <a:spLocks noChangeShapeType="1"/>
          </p:cNvSpPr>
          <p:nvPr/>
        </p:nvSpPr>
        <p:spPr bwMode="auto">
          <a:xfrm>
            <a:off x="4274964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0" name="Line 188"/>
          <p:cNvSpPr>
            <a:spLocks noChangeShapeType="1"/>
          </p:cNvSpPr>
          <p:nvPr/>
        </p:nvSpPr>
        <p:spPr bwMode="auto">
          <a:xfrm>
            <a:off x="4625199" y="2869895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1" name="Line 189"/>
          <p:cNvSpPr>
            <a:spLocks noChangeShapeType="1"/>
          </p:cNvSpPr>
          <p:nvPr/>
        </p:nvSpPr>
        <p:spPr bwMode="auto">
          <a:xfrm>
            <a:off x="496040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2" name="Line 190"/>
          <p:cNvSpPr>
            <a:spLocks noChangeShapeType="1"/>
          </p:cNvSpPr>
          <p:nvPr/>
        </p:nvSpPr>
        <p:spPr bwMode="auto">
          <a:xfrm flipH="1">
            <a:off x="5267815" y="2869895"/>
            <a:ext cx="267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3" name="Line 191"/>
          <p:cNvSpPr>
            <a:spLocks noChangeShapeType="1"/>
          </p:cNvSpPr>
          <p:nvPr/>
        </p:nvSpPr>
        <p:spPr bwMode="auto">
          <a:xfrm flipH="1">
            <a:off x="555810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4" name="Line 192"/>
          <p:cNvSpPr>
            <a:spLocks noChangeShapeType="1"/>
          </p:cNvSpPr>
          <p:nvPr/>
        </p:nvSpPr>
        <p:spPr bwMode="auto">
          <a:xfrm>
            <a:off x="583253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5" name="Line 269"/>
          <p:cNvSpPr>
            <a:spLocks noChangeShapeType="1"/>
          </p:cNvSpPr>
          <p:nvPr/>
        </p:nvSpPr>
        <p:spPr bwMode="auto">
          <a:xfrm>
            <a:off x="612157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6" name="Line 270"/>
          <p:cNvSpPr>
            <a:spLocks noChangeShapeType="1"/>
          </p:cNvSpPr>
          <p:nvPr/>
        </p:nvSpPr>
        <p:spPr bwMode="auto">
          <a:xfrm flipH="1">
            <a:off x="6680925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7" name="Line 271"/>
          <p:cNvSpPr>
            <a:spLocks noChangeShapeType="1"/>
          </p:cNvSpPr>
          <p:nvPr/>
        </p:nvSpPr>
        <p:spPr bwMode="auto">
          <a:xfrm>
            <a:off x="6959786" y="2869894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8" name="Line 272"/>
          <p:cNvSpPr>
            <a:spLocks noChangeShapeType="1"/>
          </p:cNvSpPr>
          <p:nvPr/>
        </p:nvSpPr>
        <p:spPr bwMode="auto">
          <a:xfrm flipH="1">
            <a:off x="759370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9" name="Rectangle 243"/>
          <p:cNvSpPr>
            <a:spLocks noChangeArrowheads="1"/>
          </p:cNvSpPr>
          <p:nvPr/>
        </p:nvSpPr>
        <p:spPr bwMode="auto">
          <a:xfrm>
            <a:off x="1628735" y="1698625"/>
            <a:ext cx="297558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ATENDIDAS POR PRIMERA VEZ</a:t>
            </a:r>
            <a:endParaRPr lang="es-ES" altLang="es-MX" sz="900" b="1" dirty="0"/>
          </a:p>
        </p:txBody>
      </p:sp>
      <p:sp>
        <p:nvSpPr>
          <p:cNvPr id="180" name="Rectangle 245"/>
          <p:cNvSpPr>
            <a:spLocks noChangeArrowheads="1"/>
          </p:cNvSpPr>
          <p:nvPr/>
        </p:nvSpPr>
        <p:spPr bwMode="auto">
          <a:xfrm>
            <a:off x="1441355" y="1911802"/>
            <a:ext cx="19183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EMBARAZO</a:t>
            </a:r>
            <a:endParaRPr lang="es-ES" altLang="es-MX" sz="1000" dirty="0"/>
          </a:p>
        </p:txBody>
      </p:sp>
      <p:sp>
        <p:nvSpPr>
          <p:cNvPr id="181" name="Rectangle 246"/>
          <p:cNvSpPr>
            <a:spLocks noChangeArrowheads="1"/>
          </p:cNvSpPr>
          <p:nvPr/>
        </p:nvSpPr>
        <p:spPr bwMode="auto">
          <a:xfrm>
            <a:off x="2375552" y="2147358"/>
            <a:ext cx="9375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EDAD</a:t>
            </a:r>
            <a:endParaRPr lang="es-ES" altLang="es-MX" sz="700" dirty="0"/>
          </a:p>
        </p:txBody>
      </p:sp>
      <p:sp>
        <p:nvSpPr>
          <p:cNvPr id="184" name="Rectangle 247"/>
          <p:cNvSpPr>
            <a:spLocks noChangeArrowheads="1"/>
          </p:cNvSpPr>
          <p:nvPr/>
        </p:nvSpPr>
        <p:spPr bwMode="auto">
          <a:xfrm>
            <a:off x="1437307" y="2147358"/>
            <a:ext cx="89649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dirty="0"/>
              <a:t>TRIMESTRE</a:t>
            </a:r>
            <a:endParaRPr lang="es-ES" altLang="es-MX" sz="700" dirty="0"/>
          </a:p>
        </p:txBody>
      </p:sp>
      <p:sp>
        <p:nvSpPr>
          <p:cNvPr id="185" name="Rectangle 248"/>
          <p:cNvSpPr>
            <a:spLocks noChangeArrowheads="1"/>
          </p:cNvSpPr>
          <p:nvPr/>
        </p:nvSpPr>
        <p:spPr bwMode="auto">
          <a:xfrm>
            <a:off x="1409527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1°</a:t>
            </a:r>
            <a:endParaRPr lang="es-ES" altLang="es-MX" sz="1000" dirty="0"/>
          </a:p>
        </p:txBody>
      </p:sp>
      <p:sp>
        <p:nvSpPr>
          <p:cNvPr id="186" name="Rectangle 251"/>
          <p:cNvSpPr>
            <a:spLocks noChangeArrowheads="1"/>
          </p:cNvSpPr>
          <p:nvPr/>
        </p:nvSpPr>
        <p:spPr bwMode="auto">
          <a:xfrm>
            <a:off x="2263534" y="2447741"/>
            <a:ext cx="477614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&lt; 15 </a:t>
            </a: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187" name="Rectangle 252"/>
          <p:cNvSpPr>
            <a:spLocks noChangeArrowheads="1"/>
          </p:cNvSpPr>
          <p:nvPr/>
        </p:nvSpPr>
        <p:spPr bwMode="auto">
          <a:xfrm>
            <a:off x="2942127" y="2447741"/>
            <a:ext cx="524541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&gt; 20 AÑOS </a:t>
            </a:r>
            <a:endParaRPr lang="es-ES" altLang="es-MX" sz="700" dirty="0"/>
          </a:p>
        </p:txBody>
      </p:sp>
      <p:sp>
        <p:nvSpPr>
          <p:cNvPr id="188" name="Rectangle 253"/>
          <p:cNvSpPr>
            <a:spLocks noChangeArrowheads="1"/>
          </p:cNvSpPr>
          <p:nvPr/>
        </p:nvSpPr>
        <p:spPr bwMode="auto">
          <a:xfrm rot="16200000">
            <a:off x="3111176" y="2257604"/>
            <a:ext cx="810417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PARTO</a:t>
            </a:r>
            <a:endParaRPr lang="es-ES" altLang="es-MX" sz="700" dirty="0"/>
          </a:p>
        </p:txBody>
      </p:sp>
      <p:sp>
        <p:nvSpPr>
          <p:cNvPr id="190" name="Rectangle 254"/>
          <p:cNvSpPr>
            <a:spLocks noChangeArrowheads="1"/>
          </p:cNvSpPr>
          <p:nvPr/>
        </p:nvSpPr>
        <p:spPr bwMode="auto">
          <a:xfrm rot="16200000">
            <a:off x="3415574" y="2264350"/>
            <a:ext cx="796925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ABORTO</a:t>
            </a:r>
            <a:endParaRPr lang="es-ES" altLang="es-MX" sz="700" dirty="0"/>
          </a:p>
        </p:txBody>
      </p:sp>
      <p:sp>
        <p:nvSpPr>
          <p:cNvPr id="191" name="Rectangle 255"/>
          <p:cNvSpPr>
            <a:spLocks noChangeArrowheads="1"/>
          </p:cNvSpPr>
          <p:nvPr/>
        </p:nvSpPr>
        <p:spPr bwMode="auto">
          <a:xfrm rot="16200000">
            <a:off x="3673463" y="2217113"/>
            <a:ext cx="891399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PUERPERIO</a:t>
            </a:r>
            <a:endParaRPr lang="es-ES" altLang="es-MX" sz="700" dirty="0"/>
          </a:p>
        </p:txBody>
      </p:sp>
      <p:sp>
        <p:nvSpPr>
          <p:cNvPr id="192" name="Rectangle 256"/>
          <p:cNvSpPr>
            <a:spLocks noChangeArrowheads="1"/>
          </p:cNvSpPr>
          <p:nvPr/>
        </p:nvSpPr>
        <p:spPr bwMode="auto">
          <a:xfrm rot="16200000">
            <a:off x="3991128" y="1993012"/>
            <a:ext cx="10146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00" dirty="0"/>
              <a:t>PUERPERIO ATENDIDO POR</a:t>
            </a:r>
            <a:endParaRPr lang="es-ES" altLang="es-MX" sz="600" dirty="0"/>
          </a:p>
          <a:p>
            <a:r>
              <a:rPr lang="es-ES_tradnl" altLang="es-MX" sz="600" dirty="0"/>
              <a:t>PARTERÍA PROFESIONAL</a:t>
            </a:r>
            <a:endParaRPr lang="es-ES" altLang="es-MX" sz="600" dirty="0"/>
          </a:p>
          <a:p>
            <a:endParaRPr lang="es-ES" altLang="es-MX" sz="500" b="1" dirty="0"/>
          </a:p>
        </p:txBody>
      </p:sp>
      <p:sp>
        <p:nvSpPr>
          <p:cNvPr id="193" name="Rectangle 257"/>
          <p:cNvSpPr>
            <a:spLocks noChangeArrowheads="1"/>
          </p:cNvSpPr>
          <p:nvPr/>
        </p:nvSpPr>
        <p:spPr bwMode="auto">
          <a:xfrm rot="16200000">
            <a:off x="4390368" y="2210906"/>
            <a:ext cx="796926" cy="33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  </a:t>
            </a:r>
            <a:r>
              <a:rPr lang="es-ES_tradnl" altLang="es-MX" sz="800" dirty="0" smtClean="0"/>
              <a:t>EMBARAZO</a:t>
            </a:r>
            <a:endParaRPr lang="es-ES" altLang="es-MX" sz="800" dirty="0"/>
          </a:p>
        </p:txBody>
      </p:sp>
      <p:sp>
        <p:nvSpPr>
          <p:cNvPr id="194" name="Rectangle 258"/>
          <p:cNvSpPr>
            <a:spLocks noChangeArrowheads="1"/>
          </p:cNvSpPr>
          <p:nvPr/>
        </p:nvSpPr>
        <p:spPr bwMode="auto">
          <a:xfrm rot="16200000">
            <a:off x="4703939" y="2197122"/>
            <a:ext cx="824493" cy="33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</a:t>
            </a:r>
            <a:r>
              <a:rPr lang="es-ES_tradnl" altLang="es-MX" sz="800" dirty="0" smtClean="0"/>
              <a:t>PUERPERIO</a:t>
            </a:r>
            <a:endParaRPr lang="es-ES" altLang="es-MX" sz="800" dirty="0"/>
          </a:p>
        </p:txBody>
      </p:sp>
      <p:sp>
        <p:nvSpPr>
          <p:cNvPr id="195" name="Rectangle 259"/>
          <p:cNvSpPr>
            <a:spLocks noChangeArrowheads="1"/>
          </p:cNvSpPr>
          <p:nvPr/>
        </p:nvSpPr>
        <p:spPr bwMode="auto">
          <a:xfrm>
            <a:off x="4452813" y="1708150"/>
            <a:ext cx="10080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CONSULTAS</a:t>
            </a:r>
            <a:endParaRPr lang="es-ES" altLang="es-MX" sz="800" b="1" dirty="0"/>
          </a:p>
        </p:txBody>
      </p:sp>
      <p:sp>
        <p:nvSpPr>
          <p:cNvPr id="196" name="Rectangle 260"/>
          <p:cNvSpPr>
            <a:spLocks noChangeArrowheads="1"/>
          </p:cNvSpPr>
          <p:nvPr/>
        </p:nvSpPr>
        <p:spPr bwMode="auto">
          <a:xfrm>
            <a:off x="5262629" y="1901355"/>
            <a:ext cx="9378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 smtClean="0"/>
              <a:t>TOXOIDE </a:t>
            </a:r>
            <a:r>
              <a:rPr lang="es-ES_tradnl" altLang="es-MX" sz="600" dirty="0"/>
              <a:t>TETÁNICO DIFTÉRICO</a:t>
            </a:r>
            <a:endParaRPr lang="es-ES" altLang="es-MX" sz="700" dirty="0"/>
          </a:p>
        </p:txBody>
      </p:sp>
      <p:sp>
        <p:nvSpPr>
          <p:cNvPr id="197" name="Rectangle 263"/>
          <p:cNvSpPr>
            <a:spLocks noChangeArrowheads="1"/>
          </p:cNvSpPr>
          <p:nvPr/>
        </p:nvSpPr>
        <p:spPr bwMode="auto">
          <a:xfrm rot="16200000">
            <a:off x="5621353" y="2316770"/>
            <a:ext cx="703263" cy="190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REFUERZO</a:t>
            </a:r>
            <a:endParaRPr lang="es-ES" altLang="es-MX" sz="650" dirty="0"/>
          </a:p>
        </p:txBody>
      </p:sp>
      <p:sp>
        <p:nvSpPr>
          <p:cNvPr id="198" name="Rectangle 264"/>
          <p:cNvSpPr>
            <a:spLocks noChangeArrowheads="1"/>
          </p:cNvSpPr>
          <p:nvPr/>
        </p:nvSpPr>
        <p:spPr bwMode="auto">
          <a:xfrm rot="16200000">
            <a:off x="6041406" y="2100735"/>
            <a:ext cx="10146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MINISTRACIÓN DE HIERRO</a:t>
            </a:r>
            <a:endParaRPr lang="es-ES" altLang="es-MX" sz="800" dirty="0"/>
          </a:p>
        </p:txBody>
      </p:sp>
      <p:sp>
        <p:nvSpPr>
          <p:cNvPr id="199" name="Rectangle 266"/>
          <p:cNvSpPr>
            <a:spLocks noChangeArrowheads="1"/>
          </p:cNvSpPr>
          <p:nvPr/>
        </p:nvSpPr>
        <p:spPr bwMode="auto">
          <a:xfrm>
            <a:off x="6933226" y="2004585"/>
            <a:ext cx="69564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POR </a:t>
            </a:r>
            <a:r>
              <a:rPr lang="es-ES_tradnl" altLang="es-MX" sz="700" dirty="0" smtClean="0"/>
              <a:t>EMBARAZO A UNIDAD</a:t>
            </a:r>
            <a:endParaRPr lang="es-ES" altLang="es-MX" sz="700" dirty="0"/>
          </a:p>
        </p:txBody>
      </p:sp>
      <p:sp>
        <p:nvSpPr>
          <p:cNvPr id="200" name="Rectangle 267"/>
          <p:cNvSpPr>
            <a:spLocks noChangeArrowheads="1"/>
          </p:cNvSpPr>
          <p:nvPr/>
        </p:nvSpPr>
        <p:spPr bwMode="auto">
          <a:xfrm rot="16200000">
            <a:off x="7765483" y="2246028"/>
            <a:ext cx="7044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PARTO</a:t>
            </a:r>
            <a:endParaRPr lang="es-ES" altLang="es-MX" sz="800" dirty="0"/>
          </a:p>
        </p:txBody>
      </p:sp>
      <p:sp>
        <p:nvSpPr>
          <p:cNvPr id="202" name="Rectangle 268"/>
          <p:cNvSpPr>
            <a:spLocks noChangeArrowheads="1"/>
          </p:cNvSpPr>
          <p:nvPr/>
        </p:nvSpPr>
        <p:spPr bwMode="auto">
          <a:xfrm>
            <a:off x="6889320" y="1698625"/>
            <a:ext cx="14641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REFERIDAS DE ALTO RIESGO</a:t>
            </a:r>
            <a:endParaRPr lang="es-ES" altLang="es-MX" sz="800" b="1" dirty="0"/>
          </a:p>
        </p:txBody>
      </p:sp>
      <p:sp>
        <p:nvSpPr>
          <p:cNvPr id="203" name="Line 276"/>
          <p:cNvSpPr>
            <a:spLocks noChangeShapeType="1"/>
          </p:cNvSpPr>
          <p:nvPr/>
        </p:nvSpPr>
        <p:spPr bwMode="auto">
          <a:xfrm>
            <a:off x="3958366" y="1915351"/>
            <a:ext cx="1602" cy="8054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" name="Line 277"/>
          <p:cNvSpPr>
            <a:spLocks noChangeShapeType="1"/>
          </p:cNvSpPr>
          <p:nvPr/>
        </p:nvSpPr>
        <p:spPr bwMode="auto">
          <a:xfrm>
            <a:off x="1748097" y="2382044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" name="Line 278"/>
          <p:cNvSpPr>
            <a:spLocks noChangeShapeType="1"/>
          </p:cNvSpPr>
          <p:nvPr/>
        </p:nvSpPr>
        <p:spPr bwMode="auto">
          <a:xfrm>
            <a:off x="2035766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2" name="Line 279"/>
          <p:cNvSpPr>
            <a:spLocks noChangeShapeType="1"/>
          </p:cNvSpPr>
          <p:nvPr/>
        </p:nvSpPr>
        <p:spPr bwMode="auto">
          <a:xfrm flipH="1">
            <a:off x="2324581" y="2150647"/>
            <a:ext cx="0" cy="57668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3" name="Line 280"/>
          <p:cNvSpPr>
            <a:spLocks noChangeShapeType="1"/>
          </p:cNvSpPr>
          <p:nvPr/>
        </p:nvSpPr>
        <p:spPr bwMode="auto">
          <a:xfrm>
            <a:off x="3030302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4" name="Line 281"/>
          <p:cNvSpPr>
            <a:spLocks noChangeShapeType="1"/>
          </p:cNvSpPr>
          <p:nvPr/>
        </p:nvSpPr>
        <p:spPr bwMode="auto">
          <a:xfrm>
            <a:off x="3367427" y="1920926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5" name="Line 282"/>
          <p:cNvSpPr>
            <a:spLocks noChangeShapeType="1"/>
          </p:cNvSpPr>
          <p:nvPr/>
        </p:nvSpPr>
        <p:spPr bwMode="auto">
          <a:xfrm>
            <a:off x="3657762" y="1922461"/>
            <a:ext cx="0" cy="7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6" name="Line 283"/>
          <p:cNvSpPr>
            <a:spLocks noChangeShapeType="1"/>
          </p:cNvSpPr>
          <p:nvPr/>
        </p:nvSpPr>
        <p:spPr bwMode="auto">
          <a:xfrm>
            <a:off x="4274964" y="1920873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7" name="Line 284"/>
          <p:cNvSpPr>
            <a:spLocks noChangeShapeType="1"/>
          </p:cNvSpPr>
          <p:nvPr/>
        </p:nvSpPr>
        <p:spPr bwMode="auto">
          <a:xfrm>
            <a:off x="4625199" y="1698625"/>
            <a:ext cx="0" cy="1023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8" name="Line 285"/>
          <p:cNvSpPr>
            <a:spLocks noChangeShapeType="1"/>
          </p:cNvSpPr>
          <p:nvPr/>
        </p:nvSpPr>
        <p:spPr bwMode="auto">
          <a:xfrm>
            <a:off x="4960408" y="1922463"/>
            <a:ext cx="0" cy="803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9" name="Line 286"/>
          <p:cNvSpPr>
            <a:spLocks noChangeShapeType="1"/>
          </p:cNvSpPr>
          <p:nvPr/>
        </p:nvSpPr>
        <p:spPr bwMode="auto">
          <a:xfrm>
            <a:off x="5267815" y="1698625"/>
            <a:ext cx="0" cy="1023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0" name="Line 287"/>
          <p:cNvSpPr>
            <a:spLocks noChangeShapeType="1"/>
          </p:cNvSpPr>
          <p:nvPr/>
        </p:nvSpPr>
        <p:spPr bwMode="auto">
          <a:xfrm>
            <a:off x="5558101" y="2152650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1" name="Line 288"/>
          <p:cNvSpPr>
            <a:spLocks noChangeShapeType="1"/>
          </p:cNvSpPr>
          <p:nvPr/>
        </p:nvSpPr>
        <p:spPr bwMode="auto">
          <a:xfrm>
            <a:off x="5832538" y="2152651"/>
            <a:ext cx="0" cy="576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2" name="Line 289"/>
          <p:cNvSpPr>
            <a:spLocks noChangeShapeType="1"/>
          </p:cNvSpPr>
          <p:nvPr/>
        </p:nvSpPr>
        <p:spPr bwMode="auto">
          <a:xfrm>
            <a:off x="6412513" y="169862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3" name="Line 290"/>
          <p:cNvSpPr>
            <a:spLocks noChangeShapeType="1"/>
          </p:cNvSpPr>
          <p:nvPr/>
        </p:nvSpPr>
        <p:spPr bwMode="auto">
          <a:xfrm>
            <a:off x="6680925" y="1706799"/>
            <a:ext cx="0" cy="102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4" name="Line 291"/>
          <p:cNvSpPr>
            <a:spLocks noChangeShapeType="1"/>
          </p:cNvSpPr>
          <p:nvPr/>
        </p:nvSpPr>
        <p:spPr bwMode="auto">
          <a:xfrm>
            <a:off x="6967735" y="169862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5" name="Line 292"/>
          <p:cNvSpPr>
            <a:spLocks noChangeShapeType="1"/>
          </p:cNvSpPr>
          <p:nvPr/>
        </p:nvSpPr>
        <p:spPr bwMode="auto">
          <a:xfrm>
            <a:off x="7585762" y="2006402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6" name="Line 293"/>
          <p:cNvSpPr>
            <a:spLocks noChangeShapeType="1"/>
          </p:cNvSpPr>
          <p:nvPr/>
        </p:nvSpPr>
        <p:spPr bwMode="auto">
          <a:xfrm>
            <a:off x="1455197" y="1916113"/>
            <a:ext cx="494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7" name="Line 294"/>
          <p:cNvSpPr>
            <a:spLocks noChangeShapeType="1"/>
          </p:cNvSpPr>
          <p:nvPr/>
        </p:nvSpPr>
        <p:spPr bwMode="auto">
          <a:xfrm>
            <a:off x="1450175" y="2139791"/>
            <a:ext cx="19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" name="Line 295"/>
          <p:cNvSpPr>
            <a:spLocks noChangeShapeType="1"/>
          </p:cNvSpPr>
          <p:nvPr/>
        </p:nvSpPr>
        <p:spPr bwMode="auto">
          <a:xfrm>
            <a:off x="1445280" y="2383378"/>
            <a:ext cx="191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" name="Line 300"/>
          <p:cNvSpPr>
            <a:spLocks noChangeShapeType="1"/>
          </p:cNvSpPr>
          <p:nvPr/>
        </p:nvSpPr>
        <p:spPr bwMode="auto">
          <a:xfrm>
            <a:off x="6969369" y="2009768"/>
            <a:ext cx="216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0" name="Rectangle 248"/>
          <p:cNvSpPr>
            <a:spLocks noChangeArrowheads="1"/>
          </p:cNvSpPr>
          <p:nvPr/>
        </p:nvSpPr>
        <p:spPr bwMode="auto">
          <a:xfrm>
            <a:off x="5230841" y="2341321"/>
            <a:ext cx="3701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351" name="Rectangle 248"/>
          <p:cNvSpPr>
            <a:spLocks noChangeArrowheads="1"/>
          </p:cNvSpPr>
          <p:nvPr/>
        </p:nvSpPr>
        <p:spPr bwMode="auto">
          <a:xfrm>
            <a:off x="5484172" y="2343832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352" name="Line 288"/>
          <p:cNvSpPr>
            <a:spLocks noChangeShapeType="1"/>
          </p:cNvSpPr>
          <p:nvPr/>
        </p:nvSpPr>
        <p:spPr bwMode="auto">
          <a:xfrm>
            <a:off x="6121578" y="1920873"/>
            <a:ext cx="0" cy="80486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3" name="Rectangle 263"/>
          <p:cNvSpPr>
            <a:spLocks noChangeArrowheads="1"/>
          </p:cNvSpPr>
          <p:nvPr/>
        </p:nvSpPr>
        <p:spPr bwMode="auto">
          <a:xfrm rot="16200000">
            <a:off x="5844584" y="2182410"/>
            <a:ext cx="8107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ANTI INFLUENZA</a:t>
            </a:r>
            <a:endParaRPr lang="es-ES" altLang="es-MX" sz="700" dirty="0"/>
          </a:p>
        </p:txBody>
      </p:sp>
      <p:sp>
        <p:nvSpPr>
          <p:cNvPr id="354" name="CuadroTexto 353"/>
          <p:cNvSpPr txBox="1"/>
          <p:nvPr/>
        </p:nvSpPr>
        <p:spPr>
          <a:xfrm>
            <a:off x="5250961" y="1701801"/>
            <a:ext cx="12713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altLang="es-MX" sz="800" b="1" dirty="0" smtClean="0"/>
              <a:t>VACUNAS</a:t>
            </a:r>
            <a:endParaRPr lang="es-MX" b="1" dirty="0"/>
          </a:p>
        </p:txBody>
      </p:sp>
      <p:sp>
        <p:nvSpPr>
          <p:cNvPr id="355" name="Line 299"/>
          <p:cNvSpPr>
            <a:spLocks noChangeShapeType="1"/>
          </p:cNvSpPr>
          <p:nvPr/>
        </p:nvSpPr>
        <p:spPr bwMode="auto">
          <a:xfrm>
            <a:off x="5276609" y="2155826"/>
            <a:ext cx="82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6" name="CuadroTexto 355"/>
          <p:cNvSpPr txBox="1"/>
          <p:nvPr/>
        </p:nvSpPr>
        <p:spPr>
          <a:xfrm>
            <a:off x="2316361" y="2379694"/>
            <a:ext cx="372514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MENOR</a:t>
            </a:r>
            <a:endParaRPr lang="es-MX" dirty="0"/>
          </a:p>
        </p:txBody>
      </p:sp>
      <p:sp>
        <p:nvSpPr>
          <p:cNvPr id="357" name="CuadroTexto 356"/>
          <p:cNvSpPr txBox="1"/>
          <p:nvPr/>
        </p:nvSpPr>
        <p:spPr>
          <a:xfrm>
            <a:off x="3002601" y="2373853"/>
            <a:ext cx="369333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MAYOR</a:t>
            </a:r>
            <a:endParaRPr lang="es-MX" dirty="0"/>
          </a:p>
        </p:txBody>
      </p:sp>
      <p:sp>
        <p:nvSpPr>
          <p:cNvPr id="358" name="Line 270"/>
          <p:cNvSpPr>
            <a:spLocks noChangeShapeType="1"/>
          </p:cNvSpPr>
          <p:nvPr/>
        </p:nvSpPr>
        <p:spPr bwMode="auto">
          <a:xfrm flipH="1">
            <a:off x="6396611" y="2869894"/>
            <a:ext cx="112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9" name="Line 270"/>
          <p:cNvSpPr>
            <a:spLocks noChangeShapeType="1"/>
          </p:cNvSpPr>
          <p:nvPr/>
        </p:nvSpPr>
        <p:spPr bwMode="auto">
          <a:xfrm flipH="1">
            <a:off x="7277710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0" name="Line 270"/>
          <p:cNvSpPr>
            <a:spLocks noChangeShapeType="1"/>
          </p:cNvSpPr>
          <p:nvPr/>
        </p:nvSpPr>
        <p:spPr bwMode="auto">
          <a:xfrm flipH="1">
            <a:off x="8534240" y="2869894"/>
            <a:ext cx="110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1" name="Line 291"/>
          <p:cNvSpPr>
            <a:spLocks noChangeShapeType="1"/>
          </p:cNvSpPr>
          <p:nvPr/>
        </p:nvSpPr>
        <p:spPr bwMode="auto">
          <a:xfrm>
            <a:off x="8534240" y="1695756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2" name="Line 270"/>
          <p:cNvSpPr>
            <a:spLocks noChangeShapeType="1"/>
          </p:cNvSpPr>
          <p:nvPr/>
        </p:nvSpPr>
        <p:spPr bwMode="auto">
          <a:xfrm flipH="1">
            <a:off x="8823166" y="2869894"/>
            <a:ext cx="1102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3" name="Rectangle 251"/>
          <p:cNvSpPr>
            <a:spLocks noChangeArrowheads="1"/>
          </p:cNvSpPr>
          <p:nvPr/>
        </p:nvSpPr>
        <p:spPr bwMode="auto">
          <a:xfrm>
            <a:off x="6845540" y="2452661"/>
            <a:ext cx="562794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1ER</a:t>
            </a:r>
          </a:p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NIVEL</a:t>
            </a:r>
            <a:endParaRPr lang="es-ES" altLang="es-MX" sz="600" dirty="0"/>
          </a:p>
        </p:txBody>
      </p:sp>
      <p:sp>
        <p:nvSpPr>
          <p:cNvPr id="364" name="Rectangle 252"/>
          <p:cNvSpPr>
            <a:spLocks noChangeArrowheads="1"/>
          </p:cNvSpPr>
          <p:nvPr/>
        </p:nvSpPr>
        <p:spPr bwMode="auto">
          <a:xfrm>
            <a:off x="7181939" y="2452661"/>
            <a:ext cx="516282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HOS-PITAL</a:t>
            </a:r>
            <a:endParaRPr lang="es-ES" altLang="es-MX" sz="600" dirty="0"/>
          </a:p>
        </p:txBody>
      </p:sp>
      <p:sp>
        <p:nvSpPr>
          <p:cNvPr id="365" name="Line 299"/>
          <p:cNvSpPr>
            <a:spLocks noChangeShapeType="1"/>
          </p:cNvSpPr>
          <p:nvPr/>
        </p:nvSpPr>
        <p:spPr bwMode="auto">
          <a:xfrm>
            <a:off x="6975757" y="2399254"/>
            <a:ext cx="622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66" name="Line 321"/>
          <p:cNvSpPr>
            <a:spLocks noChangeShapeType="1"/>
          </p:cNvSpPr>
          <p:nvPr/>
        </p:nvSpPr>
        <p:spPr bwMode="auto">
          <a:xfrm>
            <a:off x="7277710" y="2402749"/>
            <a:ext cx="0" cy="32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7" name="Rectangle 257"/>
          <p:cNvSpPr>
            <a:spLocks noChangeArrowheads="1"/>
          </p:cNvSpPr>
          <p:nvPr/>
        </p:nvSpPr>
        <p:spPr bwMode="auto">
          <a:xfrm rot="16200000">
            <a:off x="8292773" y="2266347"/>
            <a:ext cx="7969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INICIAL</a:t>
            </a:r>
            <a:endParaRPr lang="es-ES" altLang="es-MX" sz="800" dirty="0"/>
          </a:p>
        </p:txBody>
      </p:sp>
      <p:sp>
        <p:nvSpPr>
          <p:cNvPr id="368" name="Rectangle 258"/>
          <p:cNvSpPr>
            <a:spLocks noChangeArrowheads="1"/>
          </p:cNvSpPr>
          <p:nvPr/>
        </p:nvSpPr>
        <p:spPr bwMode="auto">
          <a:xfrm rot="16200000">
            <a:off x="8573264" y="2252563"/>
            <a:ext cx="8244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REFUERZO</a:t>
            </a:r>
            <a:endParaRPr lang="es-ES" altLang="es-MX" sz="800" dirty="0"/>
          </a:p>
        </p:txBody>
      </p:sp>
      <p:sp>
        <p:nvSpPr>
          <p:cNvPr id="369" name="Rectangle 259"/>
          <p:cNvSpPr>
            <a:spLocks noChangeArrowheads="1"/>
          </p:cNvSpPr>
          <p:nvPr/>
        </p:nvSpPr>
        <p:spPr bwMode="auto">
          <a:xfrm>
            <a:off x="8473974" y="1712679"/>
            <a:ext cx="715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 smtClean="0"/>
              <a:t>PLAN DE SEGURIDAD</a:t>
            </a:r>
            <a:endParaRPr lang="es-ES" altLang="es-MX" sz="700" b="1" dirty="0"/>
          </a:p>
        </p:txBody>
      </p:sp>
      <p:sp>
        <p:nvSpPr>
          <p:cNvPr id="370" name="Line 285"/>
          <p:cNvSpPr>
            <a:spLocks noChangeShapeType="1"/>
          </p:cNvSpPr>
          <p:nvPr/>
        </p:nvSpPr>
        <p:spPr bwMode="auto">
          <a:xfrm>
            <a:off x="8827929" y="2020978"/>
            <a:ext cx="0" cy="70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1" name="Line 272"/>
          <p:cNvSpPr>
            <a:spLocks noChangeShapeType="1"/>
          </p:cNvSpPr>
          <p:nvPr/>
        </p:nvSpPr>
        <p:spPr bwMode="auto">
          <a:xfrm flipH="1">
            <a:off x="8249813" y="2875648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2" name="Line 292"/>
          <p:cNvSpPr>
            <a:spLocks noChangeShapeType="1"/>
          </p:cNvSpPr>
          <p:nvPr/>
        </p:nvSpPr>
        <p:spPr bwMode="auto">
          <a:xfrm>
            <a:off x="8249813" y="2012155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3" name="Rectangle 267"/>
          <p:cNvSpPr>
            <a:spLocks noChangeArrowheads="1"/>
          </p:cNvSpPr>
          <p:nvPr/>
        </p:nvSpPr>
        <p:spPr bwMode="auto">
          <a:xfrm rot="16200000">
            <a:off x="7962740" y="2170406"/>
            <a:ext cx="855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EN EL PUERPERIO</a:t>
            </a:r>
            <a:endParaRPr lang="es-ES" altLang="es-MX" sz="800" dirty="0"/>
          </a:p>
        </p:txBody>
      </p:sp>
      <p:sp>
        <p:nvSpPr>
          <p:cNvPr id="374" name="Line 325"/>
          <p:cNvSpPr>
            <a:spLocks noChangeShapeType="1"/>
          </p:cNvSpPr>
          <p:nvPr/>
        </p:nvSpPr>
        <p:spPr bwMode="auto">
          <a:xfrm>
            <a:off x="0" y="617855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5" name="Line 326"/>
          <p:cNvSpPr>
            <a:spLocks noChangeShapeType="1"/>
          </p:cNvSpPr>
          <p:nvPr/>
        </p:nvSpPr>
        <p:spPr bwMode="auto">
          <a:xfrm>
            <a:off x="-8464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6" name="Rectangle 391"/>
          <p:cNvSpPr>
            <a:spLocks noChangeArrowheads="1"/>
          </p:cNvSpPr>
          <p:nvPr/>
        </p:nvSpPr>
        <p:spPr bwMode="auto">
          <a:xfrm>
            <a:off x="0" y="6186488"/>
            <a:ext cx="111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TOTAL</a:t>
            </a:r>
            <a:endParaRPr lang="es-ES" altLang="es-MX" sz="900" b="1" dirty="0"/>
          </a:p>
        </p:txBody>
      </p:sp>
      <p:sp>
        <p:nvSpPr>
          <p:cNvPr id="377" name="Line 306"/>
          <p:cNvSpPr>
            <a:spLocks noChangeShapeType="1"/>
          </p:cNvSpPr>
          <p:nvPr/>
        </p:nvSpPr>
        <p:spPr bwMode="auto">
          <a:xfrm>
            <a:off x="1455655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8" name="Line 308"/>
          <p:cNvSpPr>
            <a:spLocks noChangeShapeType="1"/>
          </p:cNvSpPr>
          <p:nvPr/>
        </p:nvSpPr>
        <p:spPr bwMode="auto">
          <a:xfrm>
            <a:off x="3959167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9" name="Line 309"/>
          <p:cNvSpPr>
            <a:spLocks noChangeShapeType="1"/>
          </p:cNvSpPr>
          <p:nvPr/>
        </p:nvSpPr>
        <p:spPr bwMode="auto">
          <a:xfrm>
            <a:off x="174809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0" name="Line 310"/>
          <p:cNvSpPr>
            <a:spLocks noChangeShapeType="1"/>
          </p:cNvSpPr>
          <p:nvPr/>
        </p:nvSpPr>
        <p:spPr bwMode="auto">
          <a:xfrm>
            <a:off x="203576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1" name="Line 311"/>
          <p:cNvSpPr>
            <a:spLocks noChangeShapeType="1"/>
          </p:cNvSpPr>
          <p:nvPr/>
        </p:nvSpPr>
        <p:spPr bwMode="auto">
          <a:xfrm>
            <a:off x="2324581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2" name="Line 312"/>
          <p:cNvSpPr>
            <a:spLocks noChangeShapeType="1"/>
          </p:cNvSpPr>
          <p:nvPr/>
        </p:nvSpPr>
        <p:spPr bwMode="auto">
          <a:xfrm>
            <a:off x="267519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3" name="Line 313"/>
          <p:cNvSpPr>
            <a:spLocks noChangeShapeType="1"/>
          </p:cNvSpPr>
          <p:nvPr/>
        </p:nvSpPr>
        <p:spPr bwMode="auto">
          <a:xfrm>
            <a:off x="3029779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4" name="Line 314"/>
          <p:cNvSpPr>
            <a:spLocks noChangeShapeType="1"/>
          </p:cNvSpPr>
          <p:nvPr/>
        </p:nvSpPr>
        <p:spPr bwMode="auto">
          <a:xfrm>
            <a:off x="365776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5" name="Line 315"/>
          <p:cNvSpPr>
            <a:spLocks noChangeShapeType="1"/>
          </p:cNvSpPr>
          <p:nvPr/>
        </p:nvSpPr>
        <p:spPr bwMode="auto">
          <a:xfrm>
            <a:off x="427496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6" name="Line 316"/>
          <p:cNvSpPr>
            <a:spLocks noChangeShapeType="1"/>
          </p:cNvSpPr>
          <p:nvPr/>
        </p:nvSpPr>
        <p:spPr bwMode="auto">
          <a:xfrm>
            <a:off x="4625199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7" name="Line 317"/>
          <p:cNvSpPr>
            <a:spLocks noChangeShapeType="1"/>
          </p:cNvSpPr>
          <p:nvPr/>
        </p:nvSpPr>
        <p:spPr bwMode="auto">
          <a:xfrm>
            <a:off x="4960408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8" name="Line 318"/>
          <p:cNvSpPr>
            <a:spLocks noChangeShapeType="1"/>
          </p:cNvSpPr>
          <p:nvPr/>
        </p:nvSpPr>
        <p:spPr bwMode="auto">
          <a:xfrm>
            <a:off x="5267948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9" name="Line 319"/>
          <p:cNvSpPr>
            <a:spLocks noChangeShapeType="1"/>
          </p:cNvSpPr>
          <p:nvPr/>
        </p:nvSpPr>
        <p:spPr bwMode="auto">
          <a:xfrm>
            <a:off x="5558101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0" name="Line 320"/>
          <p:cNvSpPr>
            <a:spLocks noChangeShapeType="1"/>
          </p:cNvSpPr>
          <p:nvPr/>
        </p:nvSpPr>
        <p:spPr bwMode="auto">
          <a:xfrm>
            <a:off x="5832538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1" name="Line 321"/>
          <p:cNvSpPr>
            <a:spLocks noChangeShapeType="1"/>
          </p:cNvSpPr>
          <p:nvPr/>
        </p:nvSpPr>
        <p:spPr bwMode="auto">
          <a:xfrm>
            <a:off x="6396611" y="6180138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2" name="Line 322"/>
          <p:cNvSpPr>
            <a:spLocks noChangeShapeType="1"/>
          </p:cNvSpPr>
          <p:nvPr/>
        </p:nvSpPr>
        <p:spPr bwMode="auto">
          <a:xfrm>
            <a:off x="6680925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3" name="Line 323"/>
          <p:cNvSpPr>
            <a:spLocks noChangeShapeType="1"/>
          </p:cNvSpPr>
          <p:nvPr/>
        </p:nvSpPr>
        <p:spPr bwMode="auto">
          <a:xfrm>
            <a:off x="6959786" y="6180138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4" name="Line 324"/>
          <p:cNvSpPr>
            <a:spLocks noChangeShapeType="1"/>
          </p:cNvSpPr>
          <p:nvPr/>
        </p:nvSpPr>
        <p:spPr bwMode="auto">
          <a:xfrm>
            <a:off x="759370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5" name="Line 321"/>
          <p:cNvSpPr>
            <a:spLocks noChangeShapeType="1"/>
          </p:cNvSpPr>
          <p:nvPr/>
        </p:nvSpPr>
        <p:spPr bwMode="auto">
          <a:xfrm>
            <a:off x="6121578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6" name="Line 322"/>
          <p:cNvSpPr>
            <a:spLocks noChangeShapeType="1"/>
          </p:cNvSpPr>
          <p:nvPr/>
        </p:nvSpPr>
        <p:spPr bwMode="auto">
          <a:xfrm>
            <a:off x="8534240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7" name="Line 321"/>
          <p:cNvSpPr>
            <a:spLocks noChangeShapeType="1"/>
          </p:cNvSpPr>
          <p:nvPr/>
        </p:nvSpPr>
        <p:spPr bwMode="auto">
          <a:xfrm>
            <a:off x="7277710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8" name="Line 322"/>
          <p:cNvSpPr>
            <a:spLocks noChangeShapeType="1"/>
          </p:cNvSpPr>
          <p:nvPr/>
        </p:nvSpPr>
        <p:spPr bwMode="auto">
          <a:xfrm>
            <a:off x="884855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9" name="Line 324"/>
          <p:cNvSpPr>
            <a:spLocks noChangeShapeType="1"/>
          </p:cNvSpPr>
          <p:nvPr/>
        </p:nvSpPr>
        <p:spPr bwMode="auto">
          <a:xfrm>
            <a:off x="8249813" y="6185890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0" name="Line 226"/>
          <p:cNvSpPr>
            <a:spLocks noChangeShapeType="1"/>
          </p:cNvSpPr>
          <p:nvPr/>
        </p:nvSpPr>
        <p:spPr bwMode="auto">
          <a:xfrm>
            <a:off x="1455655" y="2869895"/>
            <a:ext cx="1223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1" name="Line 212"/>
          <p:cNvSpPr>
            <a:spLocks noChangeShapeType="1"/>
          </p:cNvSpPr>
          <p:nvPr/>
        </p:nvSpPr>
        <p:spPr bwMode="auto">
          <a:xfrm>
            <a:off x="1455655" y="169227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02" name="Line 181"/>
          <p:cNvSpPr>
            <a:spLocks noChangeShapeType="1"/>
          </p:cNvSpPr>
          <p:nvPr/>
        </p:nvSpPr>
        <p:spPr bwMode="auto">
          <a:xfrm flipH="1">
            <a:off x="267519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3" name="Line 280"/>
          <p:cNvSpPr>
            <a:spLocks noChangeShapeType="1"/>
          </p:cNvSpPr>
          <p:nvPr/>
        </p:nvSpPr>
        <p:spPr bwMode="auto">
          <a:xfrm>
            <a:off x="2681052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4" name="Rectangle 251"/>
          <p:cNvSpPr>
            <a:spLocks noChangeArrowheads="1"/>
          </p:cNvSpPr>
          <p:nvPr/>
        </p:nvSpPr>
        <p:spPr bwMode="auto">
          <a:xfrm>
            <a:off x="2606434" y="2447741"/>
            <a:ext cx="492472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405" name="Rectangle 265"/>
          <p:cNvSpPr>
            <a:spLocks noChangeArrowheads="1"/>
          </p:cNvSpPr>
          <p:nvPr/>
        </p:nvSpPr>
        <p:spPr bwMode="auto">
          <a:xfrm rot="16200000">
            <a:off x="6243441" y="2018303"/>
            <a:ext cx="11795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ALIMENTACIÓN COMPLEMENTARIA</a:t>
            </a:r>
            <a:endParaRPr lang="es-ES" altLang="es-MX" sz="800" dirty="0"/>
          </a:p>
        </p:txBody>
      </p:sp>
      <p:sp>
        <p:nvSpPr>
          <p:cNvPr id="406" name="Line 313"/>
          <p:cNvSpPr>
            <a:spLocks noChangeShapeType="1"/>
          </p:cNvSpPr>
          <p:nvPr/>
        </p:nvSpPr>
        <p:spPr bwMode="auto">
          <a:xfrm>
            <a:off x="336742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7" name="Rectangle 267"/>
          <p:cNvSpPr>
            <a:spLocks noChangeArrowheads="1"/>
          </p:cNvSpPr>
          <p:nvPr/>
        </p:nvSpPr>
        <p:spPr bwMode="auto">
          <a:xfrm rot="16200000">
            <a:off x="7283596" y="2073262"/>
            <a:ext cx="99876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50" dirty="0" smtClean="0"/>
              <a:t>APOYO TRANSPORTE AME</a:t>
            </a:r>
            <a:endParaRPr lang="es-ES" altLang="es-MX" sz="750" dirty="0"/>
          </a:p>
        </p:txBody>
      </p:sp>
      <p:sp>
        <p:nvSpPr>
          <p:cNvPr id="408" name="Line 272"/>
          <p:cNvSpPr>
            <a:spLocks noChangeShapeType="1"/>
          </p:cNvSpPr>
          <p:nvPr/>
        </p:nvSpPr>
        <p:spPr bwMode="auto">
          <a:xfrm flipH="1">
            <a:off x="7968736" y="2871220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9" name="Line 292"/>
          <p:cNvSpPr>
            <a:spLocks noChangeShapeType="1"/>
          </p:cNvSpPr>
          <p:nvPr/>
        </p:nvSpPr>
        <p:spPr bwMode="auto">
          <a:xfrm>
            <a:off x="7960796" y="2007727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" name="Line 324"/>
          <p:cNvSpPr>
            <a:spLocks noChangeShapeType="1"/>
          </p:cNvSpPr>
          <p:nvPr/>
        </p:nvSpPr>
        <p:spPr bwMode="auto">
          <a:xfrm>
            <a:off x="7968736" y="6181462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40" name="Rectangle 224"/>
          <p:cNvSpPr>
            <a:spLocks noChangeArrowheads="1"/>
          </p:cNvSpPr>
          <p:nvPr/>
        </p:nvSpPr>
        <p:spPr bwMode="auto">
          <a:xfrm>
            <a:off x="124902" y="1233734"/>
            <a:ext cx="119534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II. MÓDULO</a:t>
            </a:r>
            <a:endParaRPr lang="es-ES" altLang="es-MX" sz="900" b="1" dirty="0"/>
          </a:p>
        </p:txBody>
      </p:sp>
      <p:grpSp>
        <p:nvGrpSpPr>
          <p:cNvPr id="262" name="Group 207"/>
          <p:cNvGrpSpPr>
            <a:grpSpLocks/>
          </p:cNvGrpSpPr>
          <p:nvPr/>
        </p:nvGrpSpPr>
        <p:grpSpPr bwMode="auto">
          <a:xfrm>
            <a:off x="119063" y="5165725"/>
            <a:ext cx="8832850" cy="1530350"/>
            <a:chOff x="0" y="3155"/>
            <a:chExt cx="5760" cy="953"/>
          </a:xfrm>
        </p:grpSpPr>
        <p:grpSp>
          <p:nvGrpSpPr>
            <p:cNvPr id="263" name="Group 208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268" name="Line 209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69" name="Line 210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0" name="Line 211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1" name="Line 212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2" name="Line 213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264" name="Line 214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5" name="Line 215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6" name="Line 216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7" name="Line 217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273" name="Rectangle 218"/>
          <p:cNvSpPr>
            <a:spLocks noChangeArrowheads="1"/>
          </p:cNvSpPr>
          <p:nvPr/>
        </p:nvSpPr>
        <p:spPr bwMode="auto">
          <a:xfrm>
            <a:off x="0" y="4967288"/>
            <a:ext cx="22034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  <a:endParaRPr lang="es-ES" altLang="es-MX" sz="800" b="1"/>
          </a:p>
        </p:txBody>
      </p:sp>
      <p:sp>
        <p:nvSpPr>
          <p:cNvPr id="274" name="Line 219"/>
          <p:cNvSpPr>
            <a:spLocks noChangeShapeType="1"/>
          </p:cNvSpPr>
          <p:nvPr/>
        </p:nvSpPr>
        <p:spPr bwMode="auto">
          <a:xfrm flipH="1">
            <a:off x="0" y="49720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75" name="Rectangle 22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REVERSO</a:t>
            </a:r>
          </a:p>
        </p:txBody>
      </p:sp>
      <p:sp>
        <p:nvSpPr>
          <p:cNvPr id="160" name="Line 152"/>
          <p:cNvSpPr>
            <a:spLocks noChangeShapeType="1"/>
          </p:cNvSpPr>
          <p:nvPr/>
        </p:nvSpPr>
        <p:spPr bwMode="auto">
          <a:xfrm flipH="1">
            <a:off x="0" y="79929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1" name="Line 153"/>
          <p:cNvSpPr>
            <a:spLocks noChangeShapeType="1"/>
          </p:cNvSpPr>
          <p:nvPr/>
        </p:nvSpPr>
        <p:spPr bwMode="auto">
          <a:xfrm>
            <a:off x="0" y="199511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2" name="Line 195"/>
          <p:cNvSpPr>
            <a:spLocks noChangeShapeType="1"/>
          </p:cNvSpPr>
          <p:nvPr/>
        </p:nvSpPr>
        <p:spPr bwMode="auto">
          <a:xfrm>
            <a:off x="-1" y="3289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3" name="Line 196"/>
          <p:cNvSpPr>
            <a:spLocks noChangeShapeType="1"/>
          </p:cNvSpPr>
          <p:nvPr/>
        </p:nvSpPr>
        <p:spPr bwMode="auto">
          <a:xfrm>
            <a:off x="-1" y="26416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4" name="Line 197"/>
          <p:cNvSpPr>
            <a:spLocks noChangeShapeType="1"/>
          </p:cNvSpPr>
          <p:nvPr/>
        </p:nvSpPr>
        <p:spPr bwMode="auto">
          <a:xfrm>
            <a:off x="-1" y="28590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5" name="Line 198"/>
          <p:cNvSpPr>
            <a:spLocks noChangeShapeType="1"/>
          </p:cNvSpPr>
          <p:nvPr/>
        </p:nvSpPr>
        <p:spPr bwMode="auto">
          <a:xfrm>
            <a:off x="-1" y="30702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6" name="Line 200"/>
          <p:cNvSpPr>
            <a:spLocks noChangeShapeType="1"/>
          </p:cNvSpPr>
          <p:nvPr/>
        </p:nvSpPr>
        <p:spPr bwMode="auto">
          <a:xfrm>
            <a:off x="-1" y="22113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7" name="Line 201"/>
          <p:cNvSpPr>
            <a:spLocks noChangeShapeType="1"/>
          </p:cNvSpPr>
          <p:nvPr/>
        </p:nvSpPr>
        <p:spPr bwMode="auto">
          <a:xfrm>
            <a:off x="-1" y="242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8" name="Line 205"/>
          <p:cNvSpPr>
            <a:spLocks noChangeShapeType="1"/>
          </p:cNvSpPr>
          <p:nvPr/>
        </p:nvSpPr>
        <p:spPr bwMode="auto">
          <a:xfrm>
            <a:off x="0" y="4637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9" name="Line 206"/>
          <p:cNvSpPr>
            <a:spLocks noChangeShapeType="1"/>
          </p:cNvSpPr>
          <p:nvPr/>
        </p:nvSpPr>
        <p:spPr bwMode="auto">
          <a:xfrm>
            <a:off x="0" y="48641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0" name="Rectangle 260"/>
          <p:cNvSpPr>
            <a:spLocks noChangeArrowheads="1"/>
          </p:cNvSpPr>
          <p:nvPr/>
        </p:nvSpPr>
        <p:spPr bwMode="auto">
          <a:xfrm>
            <a:off x="71438" y="4627563"/>
            <a:ext cx="122284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 O T A L</a:t>
            </a:r>
            <a:endParaRPr lang="es-ES" altLang="es-MX" sz="900" b="1" dirty="0"/>
          </a:p>
        </p:txBody>
      </p:sp>
      <p:sp>
        <p:nvSpPr>
          <p:cNvPr id="171" name="Rectangle 315"/>
          <p:cNvSpPr>
            <a:spLocks noChangeArrowheads="1"/>
          </p:cNvSpPr>
          <p:nvPr/>
        </p:nvSpPr>
        <p:spPr bwMode="auto">
          <a:xfrm>
            <a:off x="1690688" y="775999"/>
            <a:ext cx="562768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MUJERES ATENDIDAS EN EL MES POR:</a:t>
            </a:r>
            <a:endParaRPr lang="es-ES" altLang="es-MX" sz="800" b="1" dirty="0"/>
          </a:p>
        </p:txBody>
      </p:sp>
      <p:sp>
        <p:nvSpPr>
          <p:cNvPr id="172" name="Line 316"/>
          <p:cNvSpPr>
            <a:spLocks noChangeShapeType="1"/>
          </p:cNvSpPr>
          <p:nvPr/>
        </p:nvSpPr>
        <p:spPr bwMode="auto">
          <a:xfrm>
            <a:off x="1556492" y="945983"/>
            <a:ext cx="594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3" name="Rectangle 317"/>
          <p:cNvSpPr>
            <a:spLocks noChangeArrowheads="1"/>
          </p:cNvSpPr>
          <p:nvPr/>
        </p:nvSpPr>
        <p:spPr bwMode="auto">
          <a:xfrm rot="16200000">
            <a:off x="7128258" y="1269175"/>
            <a:ext cx="10905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s-ES_tradnl" altLang="es-MX" sz="700" dirty="0" smtClean="0"/>
              <a:t>DEFUNCIONES MATERNAS</a:t>
            </a:r>
            <a:endParaRPr lang="es-ES" altLang="es-MX" sz="700" dirty="0"/>
          </a:p>
        </p:txBody>
      </p:sp>
      <p:sp>
        <p:nvSpPr>
          <p:cNvPr id="174" name="Rectangle 318"/>
          <p:cNvSpPr>
            <a:spLocks noChangeArrowheads="1"/>
          </p:cNvSpPr>
          <p:nvPr/>
        </p:nvSpPr>
        <p:spPr bwMode="auto">
          <a:xfrm rot="16200000">
            <a:off x="5045669" y="1471198"/>
            <a:ext cx="6892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AUXILIAR</a:t>
            </a:r>
          </a:p>
          <a:p>
            <a:r>
              <a:rPr lang="es-ES_tradnl" altLang="es-MX" sz="700" dirty="0" smtClean="0"/>
              <a:t>DE </a:t>
            </a:r>
            <a:r>
              <a:rPr lang="es-ES_tradnl" altLang="es-MX" sz="700" dirty="0"/>
              <a:t>SALUD</a:t>
            </a:r>
            <a:endParaRPr lang="es-ES" altLang="es-MX" sz="700" dirty="0"/>
          </a:p>
        </p:txBody>
      </p:sp>
      <p:sp>
        <p:nvSpPr>
          <p:cNvPr id="175" name="Rectangle 319"/>
          <p:cNvSpPr>
            <a:spLocks noChangeArrowheads="1"/>
          </p:cNvSpPr>
          <p:nvPr/>
        </p:nvSpPr>
        <p:spPr bwMode="auto">
          <a:xfrm>
            <a:off x="1674873" y="922586"/>
            <a:ext cx="1312854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ABORTO</a:t>
            </a:r>
            <a:endParaRPr lang="es-ES" altLang="es-MX" sz="700" b="1" dirty="0"/>
          </a:p>
        </p:txBody>
      </p:sp>
      <p:sp>
        <p:nvSpPr>
          <p:cNvPr id="176" name="Rectangle 321"/>
          <p:cNvSpPr>
            <a:spLocks noChangeArrowheads="1"/>
          </p:cNvSpPr>
          <p:nvPr/>
        </p:nvSpPr>
        <p:spPr bwMode="auto">
          <a:xfrm>
            <a:off x="1323028" y="1424125"/>
            <a:ext cx="83913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177" name="Rectangle 324"/>
          <p:cNvSpPr>
            <a:spLocks noChangeArrowheads="1"/>
          </p:cNvSpPr>
          <p:nvPr/>
        </p:nvSpPr>
        <p:spPr bwMode="auto">
          <a:xfrm>
            <a:off x="2873053" y="1424125"/>
            <a:ext cx="82476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178" name="Rectangle 328"/>
          <p:cNvSpPr>
            <a:spLocks noChangeArrowheads="1"/>
          </p:cNvSpPr>
          <p:nvPr/>
        </p:nvSpPr>
        <p:spPr bwMode="auto">
          <a:xfrm rot="16200000">
            <a:off x="6777574" y="1470661"/>
            <a:ext cx="6892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NACIDA(O) VIV</a:t>
            </a:r>
            <a:r>
              <a:rPr lang="es-ES_tradnl" altLang="es-MX" sz="700" dirty="0"/>
              <a:t>A(O)</a:t>
            </a:r>
            <a:endParaRPr lang="es-ES" altLang="es-MX" sz="700" dirty="0"/>
          </a:p>
        </p:txBody>
      </p:sp>
      <p:sp>
        <p:nvSpPr>
          <p:cNvPr id="179" name="Rectangle 329"/>
          <p:cNvSpPr>
            <a:spLocks noChangeArrowheads="1"/>
          </p:cNvSpPr>
          <p:nvPr/>
        </p:nvSpPr>
        <p:spPr bwMode="auto">
          <a:xfrm rot="16200000">
            <a:off x="7025107" y="1448685"/>
            <a:ext cx="7160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</a:t>
            </a:r>
            <a:r>
              <a:rPr lang="es-ES_tradnl" altLang="es-MX" sz="700" dirty="0"/>
              <a:t>A(O)</a:t>
            </a:r>
            <a:r>
              <a:rPr lang="es-ES_tradnl" altLang="es-MX" sz="700" dirty="0" smtClean="0"/>
              <a:t> </a:t>
            </a:r>
          </a:p>
          <a:p>
            <a:r>
              <a:rPr lang="es-ES_tradnl" altLang="es-MX" sz="700" dirty="0" smtClean="0"/>
              <a:t>MUERT</a:t>
            </a:r>
            <a:r>
              <a:rPr lang="es-ES_tradnl" altLang="es-MX" sz="700" dirty="0"/>
              <a:t>A(O)</a:t>
            </a:r>
            <a:endParaRPr lang="es-ES" altLang="es-MX" sz="700" dirty="0"/>
          </a:p>
        </p:txBody>
      </p:sp>
      <p:sp>
        <p:nvSpPr>
          <p:cNvPr id="180" name="Rectangle 330"/>
          <p:cNvSpPr>
            <a:spLocks noChangeArrowheads="1"/>
          </p:cNvSpPr>
          <p:nvPr/>
        </p:nvSpPr>
        <p:spPr bwMode="auto">
          <a:xfrm>
            <a:off x="6865440" y="1062982"/>
            <a:ext cx="7723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PRODUCTO</a:t>
            </a:r>
            <a:endParaRPr lang="es-ES" altLang="es-MX" sz="700" dirty="0"/>
          </a:p>
        </p:txBody>
      </p:sp>
      <p:sp>
        <p:nvSpPr>
          <p:cNvPr id="181" name="Line 331"/>
          <p:cNvSpPr>
            <a:spLocks noChangeShapeType="1"/>
          </p:cNvSpPr>
          <p:nvPr/>
        </p:nvSpPr>
        <p:spPr bwMode="auto">
          <a:xfrm flipH="1">
            <a:off x="1564155" y="804058"/>
            <a:ext cx="1479" cy="111840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2" name="Line 332"/>
          <p:cNvSpPr>
            <a:spLocks noChangeShapeType="1"/>
          </p:cNvSpPr>
          <p:nvPr/>
        </p:nvSpPr>
        <p:spPr bwMode="auto">
          <a:xfrm>
            <a:off x="3453286" y="1095618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3" name="Line 333"/>
          <p:cNvSpPr>
            <a:spLocks noChangeShapeType="1"/>
          </p:cNvSpPr>
          <p:nvPr/>
        </p:nvSpPr>
        <p:spPr bwMode="auto">
          <a:xfrm>
            <a:off x="2188432" y="1229381"/>
            <a:ext cx="0" cy="68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4" name="Line 334"/>
          <p:cNvSpPr>
            <a:spLocks noChangeShapeType="1"/>
          </p:cNvSpPr>
          <p:nvPr/>
        </p:nvSpPr>
        <p:spPr bwMode="auto">
          <a:xfrm>
            <a:off x="2505856" y="123320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5" name="Line 336"/>
          <p:cNvSpPr>
            <a:spLocks noChangeShapeType="1"/>
          </p:cNvSpPr>
          <p:nvPr/>
        </p:nvSpPr>
        <p:spPr bwMode="auto">
          <a:xfrm>
            <a:off x="3754148" y="123706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6" name="Line 337"/>
          <p:cNvSpPr>
            <a:spLocks noChangeShapeType="1"/>
          </p:cNvSpPr>
          <p:nvPr/>
        </p:nvSpPr>
        <p:spPr bwMode="auto">
          <a:xfrm>
            <a:off x="4377200" y="1095618"/>
            <a:ext cx="0" cy="8327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7" name="Line 344"/>
          <p:cNvSpPr>
            <a:spLocks noChangeShapeType="1"/>
          </p:cNvSpPr>
          <p:nvPr/>
        </p:nvSpPr>
        <p:spPr bwMode="auto">
          <a:xfrm>
            <a:off x="1556493" y="1089683"/>
            <a:ext cx="594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8" name="Line 345"/>
          <p:cNvSpPr>
            <a:spLocks noChangeShapeType="1"/>
          </p:cNvSpPr>
          <p:nvPr/>
        </p:nvSpPr>
        <p:spPr bwMode="auto">
          <a:xfrm>
            <a:off x="1899114" y="1233778"/>
            <a:ext cx="936000" cy="6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9" name="Rectangle 348"/>
          <p:cNvSpPr>
            <a:spLocks noChangeArrowheads="1"/>
          </p:cNvSpPr>
          <p:nvPr/>
        </p:nvSpPr>
        <p:spPr bwMode="auto">
          <a:xfrm>
            <a:off x="5365842" y="1065300"/>
            <a:ext cx="14591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ATENDIDO POR</a:t>
            </a:r>
            <a:endParaRPr lang="es-ES" altLang="es-MX" sz="700" dirty="0"/>
          </a:p>
        </p:txBody>
      </p:sp>
      <p:sp>
        <p:nvSpPr>
          <p:cNvPr id="190" name="Line 350"/>
          <p:cNvSpPr>
            <a:spLocks noChangeShapeType="1"/>
          </p:cNvSpPr>
          <p:nvPr/>
        </p:nvSpPr>
        <p:spPr bwMode="auto">
          <a:xfrm>
            <a:off x="3449867" y="1233201"/>
            <a:ext cx="91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1" name="Text Box 351"/>
          <p:cNvSpPr txBox="1">
            <a:spLocks noChangeArrowheads="1"/>
          </p:cNvSpPr>
          <p:nvPr/>
        </p:nvSpPr>
        <p:spPr bwMode="auto">
          <a:xfrm>
            <a:off x="2973055" y="907549"/>
            <a:ext cx="406911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P A R T O</a:t>
            </a:r>
          </a:p>
        </p:txBody>
      </p:sp>
      <p:sp>
        <p:nvSpPr>
          <p:cNvPr id="192" name="Rectangle 353"/>
          <p:cNvSpPr>
            <a:spLocks noChangeArrowheads="1"/>
          </p:cNvSpPr>
          <p:nvPr/>
        </p:nvSpPr>
        <p:spPr bwMode="auto">
          <a:xfrm rot="16200000">
            <a:off x="7726651" y="1565726"/>
            <a:ext cx="50748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193" name="Rectangle 354"/>
          <p:cNvSpPr>
            <a:spLocks noChangeArrowheads="1"/>
          </p:cNvSpPr>
          <p:nvPr/>
        </p:nvSpPr>
        <p:spPr bwMode="auto">
          <a:xfrm rot="16200000">
            <a:off x="7909510" y="1407569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194" name="Rectangle 355"/>
          <p:cNvSpPr>
            <a:spLocks noChangeArrowheads="1"/>
          </p:cNvSpPr>
          <p:nvPr/>
        </p:nvSpPr>
        <p:spPr bwMode="auto">
          <a:xfrm>
            <a:off x="8486108" y="936769"/>
            <a:ext cx="6830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MADRES LACTANDO</a:t>
            </a:r>
            <a:endParaRPr lang="es-ES" altLang="es-MX" sz="700" dirty="0"/>
          </a:p>
        </p:txBody>
      </p:sp>
      <p:sp>
        <p:nvSpPr>
          <p:cNvPr id="195" name="Line 356"/>
          <p:cNvSpPr>
            <a:spLocks noChangeShapeType="1"/>
          </p:cNvSpPr>
          <p:nvPr/>
        </p:nvSpPr>
        <p:spPr bwMode="auto">
          <a:xfrm flipH="1">
            <a:off x="7520259" y="799295"/>
            <a:ext cx="0" cy="1123166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6" name="Line 357"/>
          <p:cNvSpPr>
            <a:spLocks noChangeShapeType="1"/>
          </p:cNvSpPr>
          <p:nvPr/>
        </p:nvSpPr>
        <p:spPr bwMode="auto">
          <a:xfrm>
            <a:off x="7820352" y="797179"/>
            <a:ext cx="0" cy="111918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7" name="Line 358"/>
          <p:cNvSpPr>
            <a:spLocks noChangeShapeType="1"/>
          </p:cNvSpPr>
          <p:nvPr/>
        </p:nvSpPr>
        <p:spPr bwMode="auto">
          <a:xfrm>
            <a:off x="8494888" y="949412"/>
            <a:ext cx="0" cy="96695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8" name="Line 359"/>
          <p:cNvSpPr>
            <a:spLocks noChangeShapeType="1"/>
          </p:cNvSpPr>
          <p:nvPr/>
        </p:nvSpPr>
        <p:spPr bwMode="auto">
          <a:xfrm>
            <a:off x="8815575" y="1236283"/>
            <a:ext cx="0" cy="6861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9" name="Rectangle 361"/>
          <p:cNvSpPr>
            <a:spLocks noChangeArrowheads="1"/>
          </p:cNvSpPr>
          <p:nvPr/>
        </p:nvSpPr>
        <p:spPr bwMode="auto">
          <a:xfrm>
            <a:off x="7767200" y="981956"/>
            <a:ext cx="817154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50" dirty="0"/>
              <a:t>EMBARAZADAS</a:t>
            </a:r>
            <a:endParaRPr lang="es-ES" altLang="es-MX" sz="650" dirty="0"/>
          </a:p>
        </p:txBody>
      </p:sp>
      <p:sp>
        <p:nvSpPr>
          <p:cNvPr id="200" name="Line 362"/>
          <p:cNvSpPr>
            <a:spLocks noChangeShapeType="1"/>
          </p:cNvSpPr>
          <p:nvPr/>
        </p:nvSpPr>
        <p:spPr bwMode="auto">
          <a:xfrm>
            <a:off x="7823400" y="1231095"/>
            <a:ext cx="130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01" name="Rectangle 363"/>
          <p:cNvSpPr>
            <a:spLocks noChangeArrowheads="1"/>
          </p:cNvSpPr>
          <p:nvPr/>
        </p:nvSpPr>
        <p:spPr bwMode="auto">
          <a:xfrm rot="16200000">
            <a:off x="8408390" y="1548800"/>
            <a:ext cx="541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202" name="Line 303"/>
          <p:cNvSpPr>
            <a:spLocks noChangeShapeType="1"/>
          </p:cNvSpPr>
          <p:nvPr/>
        </p:nvSpPr>
        <p:spPr bwMode="auto">
          <a:xfrm>
            <a:off x="3458337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3" name="Line 304"/>
          <p:cNvSpPr>
            <a:spLocks noChangeShapeType="1"/>
          </p:cNvSpPr>
          <p:nvPr/>
        </p:nvSpPr>
        <p:spPr bwMode="auto">
          <a:xfrm>
            <a:off x="2192274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" name="Line 305"/>
          <p:cNvSpPr>
            <a:spLocks noChangeShapeType="1"/>
          </p:cNvSpPr>
          <p:nvPr/>
        </p:nvSpPr>
        <p:spPr bwMode="auto">
          <a:xfrm>
            <a:off x="2507044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" name="Line 306"/>
          <p:cNvSpPr>
            <a:spLocks noChangeShapeType="1"/>
          </p:cNvSpPr>
          <p:nvPr/>
        </p:nvSpPr>
        <p:spPr bwMode="auto">
          <a:xfrm>
            <a:off x="2827655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" name="Line 307"/>
          <p:cNvSpPr>
            <a:spLocks noChangeShapeType="1"/>
          </p:cNvSpPr>
          <p:nvPr/>
        </p:nvSpPr>
        <p:spPr bwMode="auto">
          <a:xfrm>
            <a:off x="3754148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" name="Line 308"/>
          <p:cNvSpPr>
            <a:spLocks noChangeShapeType="1"/>
          </p:cNvSpPr>
          <p:nvPr/>
        </p:nvSpPr>
        <p:spPr bwMode="auto">
          <a:xfrm>
            <a:off x="4377200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" name="Line 309"/>
          <p:cNvSpPr>
            <a:spLocks noChangeShapeType="1"/>
          </p:cNvSpPr>
          <p:nvPr/>
        </p:nvSpPr>
        <p:spPr bwMode="auto">
          <a:xfrm>
            <a:off x="553786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" name="Line 310"/>
          <p:cNvSpPr>
            <a:spLocks noChangeShapeType="1"/>
          </p:cNvSpPr>
          <p:nvPr/>
        </p:nvSpPr>
        <p:spPr bwMode="auto">
          <a:xfrm>
            <a:off x="6703291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" name="Line 311"/>
          <p:cNvSpPr>
            <a:spLocks noChangeShapeType="1"/>
          </p:cNvSpPr>
          <p:nvPr/>
        </p:nvSpPr>
        <p:spPr bwMode="auto">
          <a:xfrm>
            <a:off x="697421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1" name="Line 314"/>
          <p:cNvSpPr>
            <a:spLocks noChangeShapeType="1"/>
          </p:cNvSpPr>
          <p:nvPr/>
        </p:nvSpPr>
        <p:spPr bwMode="auto">
          <a:xfrm>
            <a:off x="7522631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2" name="Line 288"/>
          <p:cNvSpPr>
            <a:spLocks noChangeShapeType="1"/>
          </p:cNvSpPr>
          <p:nvPr/>
        </p:nvSpPr>
        <p:spPr bwMode="auto">
          <a:xfrm>
            <a:off x="1564156" y="1995118"/>
            <a:ext cx="0" cy="258958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3" name="Line 289"/>
          <p:cNvSpPr>
            <a:spLocks noChangeShapeType="1"/>
          </p:cNvSpPr>
          <p:nvPr/>
        </p:nvSpPr>
        <p:spPr bwMode="auto">
          <a:xfrm>
            <a:off x="3459120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4" name="Line 290"/>
          <p:cNvSpPr>
            <a:spLocks noChangeShapeType="1"/>
          </p:cNvSpPr>
          <p:nvPr/>
        </p:nvSpPr>
        <p:spPr bwMode="auto">
          <a:xfrm flipH="1">
            <a:off x="2185567" y="2000404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5" name="Line 291"/>
          <p:cNvSpPr>
            <a:spLocks noChangeShapeType="1"/>
          </p:cNvSpPr>
          <p:nvPr/>
        </p:nvSpPr>
        <p:spPr bwMode="auto">
          <a:xfrm>
            <a:off x="2502581" y="199276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6" name="Line 292"/>
          <p:cNvSpPr>
            <a:spLocks noChangeShapeType="1"/>
          </p:cNvSpPr>
          <p:nvPr/>
        </p:nvSpPr>
        <p:spPr bwMode="auto">
          <a:xfrm>
            <a:off x="2827655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7" name="Line 293"/>
          <p:cNvSpPr>
            <a:spLocks noChangeShapeType="1"/>
          </p:cNvSpPr>
          <p:nvPr/>
        </p:nvSpPr>
        <p:spPr bwMode="auto">
          <a:xfrm>
            <a:off x="3754148" y="1998447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8" name="Line 295"/>
          <p:cNvSpPr>
            <a:spLocks noChangeShapeType="1"/>
          </p:cNvSpPr>
          <p:nvPr/>
        </p:nvSpPr>
        <p:spPr bwMode="auto">
          <a:xfrm>
            <a:off x="4377200" y="1992764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9" name="Line 296"/>
          <p:cNvSpPr>
            <a:spLocks noChangeShapeType="1"/>
          </p:cNvSpPr>
          <p:nvPr/>
        </p:nvSpPr>
        <p:spPr bwMode="auto">
          <a:xfrm>
            <a:off x="5537866" y="199564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0" name="Line 298"/>
          <p:cNvSpPr>
            <a:spLocks noChangeShapeType="1"/>
          </p:cNvSpPr>
          <p:nvPr/>
        </p:nvSpPr>
        <p:spPr bwMode="auto">
          <a:xfrm>
            <a:off x="6694352" y="1993669"/>
            <a:ext cx="0" cy="25847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1" name="Line 299"/>
          <p:cNvSpPr>
            <a:spLocks noChangeShapeType="1"/>
          </p:cNvSpPr>
          <p:nvPr/>
        </p:nvSpPr>
        <p:spPr bwMode="auto">
          <a:xfrm>
            <a:off x="6973092" y="199367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2" name="Line 367"/>
          <p:cNvSpPr>
            <a:spLocks noChangeShapeType="1"/>
          </p:cNvSpPr>
          <p:nvPr/>
        </p:nvSpPr>
        <p:spPr bwMode="auto">
          <a:xfrm>
            <a:off x="7523142" y="1991719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23" name="Line 339"/>
          <p:cNvSpPr>
            <a:spLocks noChangeShapeType="1"/>
          </p:cNvSpPr>
          <p:nvPr/>
        </p:nvSpPr>
        <p:spPr bwMode="auto">
          <a:xfrm>
            <a:off x="6967785" y="1090009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4" name="Rectangle 326"/>
          <p:cNvSpPr>
            <a:spLocks noChangeArrowheads="1"/>
          </p:cNvSpPr>
          <p:nvPr/>
        </p:nvSpPr>
        <p:spPr bwMode="auto">
          <a:xfrm rot="16200000">
            <a:off x="4477980" y="1480226"/>
            <a:ext cx="681249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NORMAL</a:t>
            </a:r>
            <a:endParaRPr lang="es-ES" altLang="es-MX" sz="700" dirty="0"/>
          </a:p>
        </p:txBody>
      </p:sp>
      <p:sp>
        <p:nvSpPr>
          <p:cNvPr id="225" name="Rectangle 327"/>
          <p:cNvSpPr>
            <a:spLocks noChangeArrowheads="1"/>
          </p:cNvSpPr>
          <p:nvPr/>
        </p:nvSpPr>
        <p:spPr bwMode="auto">
          <a:xfrm rot="16200000">
            <a:off x="4729222" y="1479417"/>
            <a:ext cx="79384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COMPLICADO</a:t>
            </a:r>
            <a:endParaRPr lang="es-ES" altLang="es-MX" sz="700" dirty="0"/>
          </a:p>
        </p:txBody>
      </p:sp>
      <p:sp>
        <p:nvSpPr>
          <p:cNvPr id="226" name="Line 341"/>
          <p:cNvSpPr>
            <a:spLocks noChangeShapeType="1"/>
          </p:cNvSpPr>
          <p:nvPr/>
        </p:nvSpPr>
        <p:spPr bwMode="auto">
          <a:xfrm>
            <a:off x="5248579" y="1092753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7" name="Line 342"/>
          <p:cNvSpPr>
            <a:spLocks noChangeShapeType="1"/>
          </p:cNvSpPr>
          <p:nvPr/>
        </p:nvSpPr>
        <p:spPr bwMode="auto">
          <a:xfrm>
            <a:off x="4975030" y="1233560"/>
            <a:ext cx="0" cy="68906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8" name="Rectangle 349"/>
          <p:cNvSpPr>
            <a:spLocks noChangeArrowheads="1"/>
          </p:cNvSpPr>
          <p:nvPr/>
        </p:nvSpPr>
        <p:spPr bwMode="auto">
          <a:xfrm>
            <a:off x="4623117" y="1061593"/>
            <a:ext cx="64092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TIPO</a:t>
            </a:r>
            <a:endParaRPr lang="es-ES" altLang="es-MX" sz="700" dirty="0"/>
          </a:p>
        </p:txBody>
      </p:sp>
      <p:sp>
        <p:nvSpPr>
          <p:cNvPr id="229" name="Line 312"/>
          <p:cNvSpPr>
            <a:spLocks noChangeShapeType="1"/>
          </p:cNvSpPr>
          <p:nvPr/>
        </p:nvSpPr>
        <p:spPr bwMode="auto">
          <a:xfrm>
            <a:off x="4966198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0" name="Line 313"/>
          <p:cNvSpPr>
            <a:spLocks noChangeShapeType="1"/>
          </p:cNvSpPr>
          <p:nvPr/>
        </p:nvSpPr>
        <p:spPr bwMode="auto">
          <a:xfrm>
            <a:off x="5260879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1" name="Line 300"/>
          <p:cNvSpPr>
            <a:spLocks noChangeShapeType="1"/>
          </p:cNvSpPr>
          <p:nvPr/>
        </p:nvSpPr>
        <p:spPr bwMode="auto">
          <a:xfrm>
            <a:off x="4971497" y="1993671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2" name="Line 368"/>
          <p:cNvSpPr>
            <a:spLocks noChangeShapeType="1"/>
          </p:cNvSpPr>
          <p:nvPr/>
        </p:nvSpPr>
        <p:spPr bwMode="auto">
          <a:xfrm>
            <a:off x="5250083" y="1993669"/>
            <a:ext cx="0" cy="258474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3" name="Line 369"/>
          <p:cNvSpPr>
            <a:spLocks noChangeShapeType="1"/>
          </p:cNvSpPr>
          <p:nvPr/>
        </p:nvSpPr>
        <p:spPr bwMode="auto">
          <a:xfrm flipH="1">
            <a:off x="7823159" y="1986668"/>
            <a:ext cx="0" cy="258566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4" name="Line 371"/>
          <p:cNvSpPr>
            <a:spLocks noChangeShapeType="1"/>
          </p:cNvSpPr>
          <p:nvPr/>
        </p:nvSpPr>
        <p:spPr bwMode="auto">
          <a:xfrm>
            <a:off x="7823159" y="4634166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" name="Line 372"/>
          <p:cNvSpPr>
            <a:spLocks noChangeShapeType="1"/>
          </p:cNvSpPr>
          <p:nvPr/>
        </p:nvSpPr>
        <p:spPr bwMode="auto">
          <a:xfrm>
            <a:off x="8150191" y="4634166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6" name="Line 373"/>
          <p:cNvSpPr>
            <a:spLocks noChangeShapeType="1"/>
          </p:cNvSpPr>
          <p:nvPr/>
        </p:nvSpPr>
        <p:spPr bwMode="auto">
          <a:xfrm>
            <a:off x="8501799" y="4634166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7" name="Line 374"/>
          <p:cNvSpPr>
            <a:spLocks noChangeShapeType="1"/>
          </p:cNvSpPr>
          <p:nvPr/>
        </p:nvSpPr>
        <p:spPr bwMode="auto">
          <a:xfrm>
            <a:off x="8824429" y="4640262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8" name="Line 398"/>
          <p:cNvSpPr>
            <a:spLocks noChangeShapeType="1"/>
          </p:cNvSpPr>
          <p:nvPr/>
        </p:nvSpPr>
        <p:spPr bwMode="auto">
          <a:xfrm>
            <a:off x="7824805" y="952333"/>
            <a:ext cx="130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239" name="Grupo 238"/>
          <p:cNvGrpSpPr/>
          <p:nvPr/>
        </p:nvGrpSpPr>
        <p:grpSpPr>
          <a:xfrm>
            <a:off x="3312650" y="1359859"/>
            <a:ext cx="576263" cy="394365"/>
            <a:chOff x="1938338" y="1397541"/>
            <a:chExt cx="576263" cy="394365"/>
          </a:xfrm>
        </p:grpSpPr>
        <p:sp>
          <p:nvSpPr>
            <p:cNvPr id="240" name="Rectangle 251"/>
            <p:cNvSpPr>
              <a:spLocks noChangeArrowheads="1"/>
            </p:cNvSpPr>
            <p:nvPr/>
          </p:nvSpPr>
          <p:spPr bwMode="auto">
            <a:xfrm>
              <a:off x="1938338" y="15164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/>
                <a:t>&lt; 15 AÑOS</a:t>
              </a:r>
              <a:endParaRPr lang="es-ES" altLang="es-MX" sz="700" dirty="0"/>
            </a:p>
          </p:txBody>
        </p:sp>
        <p:sp>
          <p:nvSpPr>
            <p:cNvPr id="241" name="CuadroTexto 240"/>
            <p:cNvSpPr txBox="1"/>
            <p:nvPr/>
          </p:nvSpPr>
          <p:spPr>
            <a:xfrm>
              <a:off x="2011525" y="1397541"/>
              <a:ext cx="43973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 smtClean="0"/>
                <a:t>MENOR</a:t>
              </a:r>
              <a:endParaRPr lang="es-MX" dirty="0"/>
            </a:p>
          </p:txBody>
        </p:sp>
      </p:grpSp>
      <p:sp>
        <p:nvSpPr>
          <p:cNvPr id="242" name="Rectangle 246"/>
          <p:cNvSpPr>
            <a:spLocks noChangeArrowheads="1"/>
          </p:cNvSpPr>
          <p:nvPr/>
        </p:nvSpPr>
        <p:spPr bwMode="auto">
          <a:xfrm>
            <a:off x="1799291" y="1050898"/>
            <a:ext cx="11000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243" name="Rectangle 246"/>
          <p:cNvSpPr>
            <a:spLocks noChangeArrowheads="1"/>
          </p:cNvSpPr>
          <p:nvPr/>
        </p:nvSpPr>
        <p:spPr bwMode="auto">
          <a:xfrm>
            <a:off x="3542463" y="1048655"/>
            <a:ext cx="72844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244" name="Line 339"/>
          <p:cNvSpPr>
            <a:spLocks noChangeShapeType="1"/>
          </p:cNvSpPr>
          <p:nvPr/>
        </p:nvSpPr>
        <p:spPr bwMode="auto">
          <a:xfrm flipH="1">
            <a:off x="6696585" y="1353510"/>
            <a:ext cx="0" cy="56260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5" name="Rectangle 318"/>
          <p:cNvSpPr>
            <a:spLocks noChangeArrowheads="1"/>
          </p:cNvSpPr>
          <p:nvPr/>
        </p:nvSpPr>
        <p:spPr bwMode="auto">
          <a:xfrm rot="16200000">
            <a:off x="5787384" y="1353023"/>
            <a:ext cx="996157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SUPERVISOR(A)</a:t>
            </a:r>
          </a:p>
          <a:p>
            <a:r>
              <a:rPr lang="es-ES_tradnl" altLang="es-MX" sz="650" dirty="0" smtClean="0"/>
              <a:t>AUX. SALUD</a:t>
            </a:r>
            <a:endParaRPr lang="es-ES" altLang="es-MX" sz="650" dirty="0"/>
          </a:p>
        </p:txBody>
      </p:sp>
      <p:sp>
        <p:nvSpPr>
          <p:cNvPr id="248" name="Rectangle 318"/>
          <p:cNvSpPr>
            <a:spLocks noChangeArrowheads="1"/>
          </p:cNvSpPr>
          <p:nvPr/>
        </p:nvSpPr>
        <p:spPr bwMode="auto">
          <a:xfrm rot="16200000">
            <a:off x="6246069" y="1565144"/>
            <a:ext cx="61062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GENERAL</a:t>
            </a:r>
          </a:p>
        </p:txBody>
      </p:sp>
      <p:sp>
        <p:nvSpPr>
          <p:cNvPr id="249" name="Rectangle 318"/>
          <p:cNvSpPr>
            <a:spLocks noChangeArrowheads="1"/>
          </p:cNvSpPr>
          <p:nvPr/>
        </p:nvSpPr>
        <p:spPr bwMode="auto">
          <a:xfrm rot="16200000">
            <a:off x="6493857" y="1483162"/>
            <a:ext cx="6995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DE UNIDAD</a:t>
            </a:r>
          </a:p>
          <a:p>
            <a:pPr algn="ctr"/>
            <a:r>
              <a:rPr lang="es-ES_tradnl" altLang="es-MX" sz="700" dirty="0" smtClean="0"/>
              <a:t>MÓVIL </a:t>
            </a:r>
          </a:p>
        </p:txBody>
      </p:sp>
      <p:sp>
        <p:nvSpPr>
          <p:cNvPr id="250" name="Rectangle 318"/>
          <p:cNvSpPr>
            <a:spLocks noChangeArrowheads="1"/>
          </p:cNvSpPr>
          <p:nvPr/>
        </p:nvSpPr>
        <p:spPr bwMode="auto">
          <a:xfrm>
            <a:off x="6373814" y="1199012"/>
            <a:ext cx="66560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MÉDICA(O)</a:t>
            </a:r>
          </a:p>
        </p:txBody>
      </p:sp>
      <p:sp>
        <p:nvSpPr>
          <p:cNvPr id="251" name="Line 339"/>
          <p:cNvSpPr>
            <a:spLocks noChangeShapeType="1"/>
          </p:cNvSpPr>
          <p:nvPr/>
        </p:nvSpPr>
        <p:spPr bwMode="auto">
          <a:xfrm>
            <a:off x="5537866" y="1231095"/>
            <a:ext cx="0" cy="6858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cxnSp>
        <p:nvCxnSpPr>
          <p:cNvPr id="258" name="Conector recto 257"/>
          <p:cNvCxnSpPr/>
          <p:nvPr/>
        </p:nvCxnSpPr>
        <p:spPr bwMode="auto">
          <a:xfrm>
            <a:off x="6412961" y="1361215"/>
            <a:ext cx="547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59" name="Line 339"/>
          <p:cNvSpPr>
            <a:spLocks noChangeShapeType="1"/>
          </p:cNvSpPr>
          <p:nvPr/>
        </p:nvSpPr>
        <p:spPr bwMode="auto">
          <a:xfrm>
            <a:off x="6412961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7" name="Line 153"/>
          <p:cNvSpPr>
            <a:spLocks noChangeShapeType="1"/>
          </p:cNvSpPr>
          <p:nvPr/>
        </p:nvSpPr>
        <p:spPr bwMode="auto">
          <a:xfrm>
            <a:off x="2754" y="192246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6" name="Rectangle 354"/>
          <p:cNvSpPr>
            <a:spLocks noChangeArrowheads="1"/>
          </p:cNvSpPr>
          <p:nvPr/>
        </p:nvSpPr>
        <p:spPr bwMode="auto">
          <a:xfrm rot="16200000">
            <a:off x="8574036" y="1412228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315" name="Line 369"/>
          <p:cNvSpPr>
            <a:spLocks noChangeShapeType="1"/>
          </p:cNvSpPr>
          <p:nvPr/>
        </p:nvSpPr>
        <p:spPr bwMode="auto">
          <a:xfrm>
            <a:off x="8150266" y="1991876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6" name="Line 369"/>
          <p:cNvSpPr>
            <a:spLocks noChangeShapeType="1"/>
          </p:cNvSpPr>
          <p:nvPr/>
        </p:nvSpPr>
        <p:spPr bwMode="auto">
          <a:xfrm>
            <a:off x="8822640" y="199511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" name="Line 298"/>
          <p:cNvSpPr>
            <a:spLocks noChangeShapeType="1"/>
          </p:cNvSpPr>
          <p:nvPr/>
        </p:nvSpPr>
        <p:spPr bwMode="auto">
          <a:xfrm>
            <a:off x="6420417" y="1997971"/>
            <a:ext cx="0" cy="258236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9" name="Line 309"/>
          <p:cNvSpPr>
            <a:spLocks noChangeShapeType="1"/>
          </p:cNvSpPr>
          <p:nvPr/>
        </p:nvSpPr>
        <p:spPr bwMode="auto">
          <a:xfrm>
            <a:off x="6427032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0" name="Line 357"/>
          <p:cNvSpPr>
            <a:spLocks noChangeShapeType="1"/>
          </p:cNvSpPr>
          <p:nvPr/>
        </p:nvSpPr>
        <p:spPr bwMode="auto">
          <a:xfrm>
            <a:off x="7245230" y="1234265"/>
            <a:ext cx="0" cy="689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1" name="Line 367"/>
          <p:cNvSpPr>
            <a:spLocks noChangeShapeType="1"/>
          </p:cNvSpPr>
          <p:nvPr/>
        </p:nvSpPr>
        <p:spPr bwMode="auto">
          <a:xfrm>
            <a:off x="7245459" y="199370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2" name="Line 314"/>
          <p:cNvSpPr>
            <a:spLocks noChangeShapeType="1"/>
          </p:cNvSpPr>
          <p:nvPr/>
        </p:nvSpPr>
        <p:spPr bwMode="auto">
          <a:xfrm>
            <a:off x="7249341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3" name="Line 369"/>
          <p:cNvSpPr>
            <a:spLocks noChangeShapeType="1"/>
          </p:cNvSpPr>
          <p:nvPr/>
        </p:nvSpPr>
        <p:spPr bwMode="auto">
          <a:xfrm>
            <a:off x="8495472" y="199098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8" name="Line 359"/>
          <p:cNvSpPr>
            <a:spLocks noChangeShapeType="1"/>
          </p:cNvSpPr>
          <p:nvPr/>
        </p:nvSpPr>
        <p:spPr bwMode="auto">
          <a:xfrm>
            <a:off x="8150266" y="1224024"/>
            <a:ext cx="0" cy="6950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9" name="Line 196"/>
          <p:cNvSpPr>
            <a:spLocks noChangeShapeType="1"/>
          </p:cNvSpPr>
          <p:nvPr/>
        </p:nvSpPr>
        <p:spPr bwMode="auto">
          <a:xfrm>
            <a:off x="-1" y="3926482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0" name="Line 197"/>
          <p:cNvSpPr>
            <a:spLocks noChangeShapeType="1"/>
          </p:cNvSpPr>
          <p:nvPr/>
        </p:nvSpPr>
        <p:spPr bwMode="auto">
          <a:xfrm>
            <a:off x="-1" y="41439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1" name="Line 198"/>
          <p:cNvSpPr>
            <a:spLocks noChangeShapeType="1"/>
          </p:cNvSpPr>
          <p:nvPr/>
        </p:nvSpPr>
        <p:spPr bwMode="auto">
          <a:xfrm>
            <a:off x="-1" y="43551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8" name="Line 200"/>
          <p:cNvSpPr>
            <a:spLocks noChangeShapeType="1"/>
          </p:cNvSpPr>
          <p:nvPr/>
        </p:nvSpPr>
        <p:spPr bwMode="auto">
          <a:xfrm>
            <a:off x="-1" y="34962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9" name="Line 201"/>
          <p:cNvSpPr>
            <a:spLocks noChangeShapeType="1"/>
          </p:cNvSpPr>
          <p:nvPr/>
        </p:nvSpPr>
        <p:spPr bwMode="auto">
          <a:xfrm>
            <a:off x="-1" y="37089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0" name="Line 198"/>
          <p:cNvSpPr>
            <a:spLocks noChangeShapeType="1"/>
          </p:cNvSpPr>
          <p:nvPr/>
        </p:nvSpPr>
        <p:spPr bwMode="auto">
          <a:xfrm>
            <a:off x="11215" y="45837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1" name="Line 304"/>
          <p:cNvSpPr>
            <a:spLocks noChangeShapeType="1"/>
          </p:cNvSpPr>
          <p:nvPr/>
        </p:nvSpPr>
        <p:spPr bwMode="auto">
          <a:xfrm>
            <a:off x="1570505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2" name="Text Box 360"/>
          <p:cNvSpPr txBox="1">
            <a:spLocks noChangeArrowheads="1"/>
          </p:cNvSpPr>
          <p:nvPr/>
        </p:nvSpPr>
        <p:spPr bwMode="auto">
          <a:xfrm>
            <a:off x="7745699" y="768802"/>
            <a:ext cx="1495891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S A L U D   I N D Í G E N A</a:t>
            </a:r>
          </a:p>
        </p:txBody>
      </p:sp>
      <p:sp>
        <p:nvSpPr>
          <p:cNvPr id="393" name="Line 333"/>
          <p:cNvSpPr>
            <a:spLocks noChangeShapeType="1"/>
          </p:cNvSpPr>
          <p:nvPr/>
        </p:nvSpPr>
        <p:spPr bwMode="auto">
          <a:xfrm>
            <a:off x="1897572" y="1099579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4" name="Line 304"/>
          <p:cNvSpPr>
            <a:spLocks noChangeShapeType="1"/>
          </p:cNvSpPr>
          <p:nvPr/>
        </p:nvSpPr>
        <p:spPr bwMode="auto">
          <a:xfrm>
            <a:off x="1901414" y="4650161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5" name="Line 290"/>
          <p:cNvSpPr>
            <a:spLocks noChangeShapeType="1"/>
          </p:cNvSpPr>
          <p:nvPr/>
        </p:nvSpPr>
        <p:spPr bwMode="auto">
          <a:xfrm flipH="1">
            <a:off x="1894707" y="1997602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6" name="Line 336"/>
          <p:cNvSpPr>
            <a:spLocks noChangeShapeType="1"/>
          </p:cNvSpPr>
          <p:nvPr/>
        </p:nvSpPr>
        <p:spPr bwMode="auto">
          <a:xfrm>
            <a:off x="6129806" y="123071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7" name="Line 307"/>
          <p:cNvSpPr>
            <a:spLocks noChangeShapeType="1"/>
          </p:cNvSpPr>
          <p:nvPr/>
        </p:nvSpPr>
        <p:spPr bwMode="auto">
          <a:xfrm>
            <a:off x="6129806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8" name="Line 293"/>
          <p:cNvSpPr>
            <a:spLocks noChangeShapeType="1"/>
          </p:cNvSpPr>
          <p:nvPr/>
        </p:nvSpPr>
        <p:spPr bwMode="auto">
          <a:xfrm>
            <a:off x="6129806" y="1992097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399" name="Grupo 398"/>
          <p:cNvGrpSpPr/>
          <p:nvPr/>
        </p:nvGrpSpPr>
        <p:grpSpPr>
          <a:xfrm>
            <a:off x="1755210" y="1345095"/>
            <a:ext cx="576263" cy="388808"/>
            <a:chOff x="1938338" y="1390398"/>
            <a:chExt cx="576263" cy="388808"/>
          </a:xfrm>
        </p:grpSpPr>
        <p:sp>
          <p:nvSpPr>
            <p:cNvPr id="400" name="Rectangle 251"/>
            <p:cNvSpPr>
              <a:spLocks noChangeArrowheads="1"/>
            </p:cNvSpPr>
            <p:nvPr/>
          </p:nvSpPr>
          <p:spPr bwMode="auto">
            <a:xfrm>
              <a:off x="1938338" y="15037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 smtClean="0"/>
                <a:t>&lt; 15 </a:t>
              </a:r>
              <a:r>
                <a:rPr lang="es-ES_tradnl" altLang="es-MX" sz="700" dirty="0"/>
                <a:t>AÑOS</a:t>
              </a:r>
              <a:endParaRPr lang="es-ES" altLang="es-MX" sz="700" dirty="0"/>
            </a:p>
          </p:txBody>
        </p:sp>
        <p:sp>
          <p:nvSpPr>
            <p:cNvPr id="401" name="CuadroTexto 400"/>
            <p:cNvSpPr txBox="1"/>
            <p:nvPr/>
          </p:nvSpPr>
          <p:spPr>
            <a:xfrm>
              <a:off x="2044945" y="1390398"/>
              <a:ext cx="384175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 smtClean="0"/>
                <a:t>MENOR</a:t>
              </a:r>
              <a:endParaRPr lang="es-MX" dirty="0"/>
            </a:p>
          </p:txBody>
        </p:sp>
      </p:grpSp>
      <p:sp>
        <p:nvSpPr>
          <p:cNvPr id="402" name="Rectangle 251"/>
          <p:cNvSpPr>
            <a:spLocks noChangeArrowheads="1"/>
          </p:cNvSpPr>
          <p:nvPr/>
        </p:nvSpPr>
        <p:spPr bwMode="auto">
          <a:xfrm>
            <a:off x="2056454" y="1369543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403" name="Rectangle 252"/>
          <p:cNvSpPr>
            <a:spLocks noChangeArrowheads="1"/>
          </p:cNvSpPr>
          <p:nvPr/>
        </p:nvSpPr>
        <p:spPr bwMode="auto">
          <a:xfrm>
            <a:off x="2401428" y="1379550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20 Y MÁS AÑOS </a:t>
            </a:r>
            <a:endParaRPr lang="es-ES" altLang="es-MX" sz="700" dirty="0"/>
          </a:p>
        </p:txBody>
      </p:sp>
      <p:sp>
        <p:nvSpPr>
          <p:cNvPr id="404" name="Line 334"/>
          <p:cNvSpPr>
            <a:spLocks noChangeShapeType="1"/>
          </p:cNvSpPr>
          <p:nvPr/>
        </p:nvSpPr>
        <p:spPr bwMode="auto">
          <a:xfrm>
            <a:off x="4076338" y="123955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5" name="Line 305"/>
          <p:cNvSpPr>
            <a:spLocks noChangeShapeType="1"/>
          </p:cNvSpPr>
          <p:nvPr/>
        </p:nvSpPr>
        <p:spPr bwMode="auto">
          <a:xfrm>
            <a:off x="4064826" y="46466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6" name="Line 291"/>
          <p:cNvSpPr>
            <a:spLocks noChangeShapeType="1"/>
          </p:cNvSpPr>
          <p:nvPr/>
        </p:nvSpPr>
        <p:spPr bwMode="auto">
          <a:xfrm>
            <a:off x="4073063" y="199911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7" name="Rectangle 251"/>
          <p:cNvSpPr>
            <a:spLocks noChangeArrowheads="1"/>
          </p:cNvSpPr>
          <p:nvPr/>
        </p:nvSpPr>
        <p:spPr bwMode="auto">
          <a:xfrm>
            <a:off x="3620840" y="1375893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408" name="Rectangle 252"/>
          <p:cNvSpPr>
            <a:spLocks noChangeArrowheads="1"/>
          </p:cNvSpPr>
          <p:nvPr/>
        </p:nvSpPr>
        <p:spPr bwMode="auto">
          <a:xfrm>
            <a:off x="3967421" y="1392218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20 Y MÁS AÑOS </a:t>
            </a:r>
            <a:endParaRPr lang="es-ES" altLang="es-MX" sz="700" dirty="0"/>
          </a:p>
        </p:txBody>
      </p:sp>
      <p:sp>
        <p:nvSpPr>
          <p:cNvPr id="409" name="Line 335"/>
          <p:cNvSpPr>
            <a:spLocks noChangeShapeType="1"/>
          </p:cNvSpPr>
          <p:nvPr/>
        </p:nvSpPr>
        <p:spPr bwMode="auto">
          <a:xfrm>
            <a:off x="3124562" y="952079"/>
            <a:ext cx="0" cy="97647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" name="Line 306"/>
          <p:cNvSpPr>
            <a:spLocks noChangeShapeType="1"/>
          </p:cNvSpPr>
          <p:nvPr/>
        </p:nvSpPr>
        <p:spPr bwMode="auto">
          <a:xfrm>
            <a:off x="3126798" y="4646359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" name="Line 292"/>
          <p:cNvSpPr>
            <a:spLocks noChangeShapeType="1"/>
          </p:cNvSpPr>
          <p:nvPr/>
        </p:nvSpPr>
        <p:spPr bwMode="auto">
          <a:xfrm>
            <a:off x="3126798" y="2001214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" name="Rectangle 318"/>
          <p:cNvSpPr>
            <a:spLocks noChangeArrowheads="1"/>
          </p:cNvSpPr>
          <p:nvPr/>
        </p:nvSpPr>
        <p:spPr bwMode="auto">
          <a:xfrm rot="16200000">
            <a:off x="2521563" y="1329313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/>
              <a:t>ATENDIDO POR</a:t>
            </a:r>
            <a:endParaRPr lang="es-ES" altLang="es-MX" sz="650" dirty="0"/>
          </a:p>
          <a:p>
            <a:r>
              <a:rPr lang="es-ES_tradnl" altLang="es-MX" sz="650" dirty="0" smtClean="0"/>
              <a:t>PARTERÍA PROFESIONAL</a:t>
            </a:r>
            <a:endParaRPr lang="es-ES" altLang="es-MX" sz="650" dirty="0"/>
          </a:p>
        </p:txBody>
      </p:sp>
      <p:sp>
        <p:nvSpPr>
          <p:cNvPr id="413" name="Line 333"/>
          <p:cNvSpPr>
            <a:spLocks noChangeShapeType="1"/>
          </p:cNvSpPr>
          <p:nvPr/>
        </p:nvSpPr>
        <p:spPr bwMode="auto">
          <a:xfrm>
            <a:off x="2830260" y="1099579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" name="Rectangle 318"/>
          <p:cNvSpPr>
            <a:spLocks noChangeArrowheads="1"/>
          </p:cNvSpPr>
          <p:nvPr/>
        </p:nvSpPr>
        <p:spPr bwMode="auto">
          <a:xfrm rot="16200000">
            <a:off x="4081712" y="1310747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POSICIÓN LIBREMENTE ELEGIDA</a:t>
            </a:r>
            <a:endParaRPr lang="es-ES" altLang="es-MX" sz="650" dirty="0"/>
          </a:p>
        </p:txBody>
      </p:sp>
      <p:sp>
        <p:nvSpPr>
          <p:cNvPr id="419" name="Line 332"/>
          <p:cNvSpPr>
            <a:spLocks noChangeShapeType="1"/>
          </p:cNvSpPr>
          <p:nvPr/>
        </p:nvSpPr>
        <p:spPr bwMode="auto">
          <a:xfrm>
            <a:off x="4690637" y="1089522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0" name="Line 303"/>
          <p:cNvSpPr>
            <a:spLocks noChangeShapeType="1"/>
          </p:cNvSpPr>
          <p:nvPr/>
        </p:nvSpPr>
        <p:spPr bwMode="auto">
          <a:xfrm>
            <a:off x="4690637" y="4634167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1" name="Line 289"/>
          <p:cNvSpPr>
            <a:spLocks noChangeShapeType="1"/>
          </p:cNvSpPr>
          <p:nvPr/>
        </p:nvSpPr>
        <p:spPr bwMode="auto">
          <a:xfrm>
            <a:off x="4690637" y="198902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3" name="Rectangle 318"/>
          <p:cNvSpPr>
            <a:spLocks noChangeArrowheads="1"/>
          </p:cNvSpPr>
          <p:nvPr/>
        </p:nvSpPr>
        <p:spPr bwMode="auto">
          <a:xfrm rot="16200000">
            <a:off x="5277965" y="1419067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PROFESIONAL</a:t>
            </a:r>
            <a:endParaRPr lang="es-ES" altLang="es-MX" sz="700" dirty="0"/>
          </a:p>
        </p:txBody>
      </p:sp>
      <p:sp>
        <p:nvSpPr>
          <p:cNvPr id="424" name="Rectangle 318"/>
          <p:cNvSpPr>
            <a:spLocks noChangeArrowheads="1"/>
          </p:cNvSpPr>
          <p:nvPr/>
        </p:nvSpPr>
        <p:spPr bwMode="auto">
          <a:xfrm rot="16200000">
            <a:off x="5587845" y="1425163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TÉCNICA</a:t>
            </a:r>
            <a:endParaRPr lang="es-ES" altLang="es-MX" sz="700" dirty="0"/>
          </a:p>
        </p:txBody>
      </p:sp>
      <p:sp>
        <p:nvSpPr>
          <p:cNvPr id="425" name="Line 309"/>
          <p:cNvSpPr>
            <a:spLocks noChangeShapeType="1"/>
          </p:cNvSpPr>
          <p:nvPr/>
        </p:nvSpPr>
        <p:spPr bwMode="auto">
          <a:xfrm>
            <a:off x="5834538" y="464635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6" name="Line 296"/>
          <p:cNvSpPr>
            <a:spLocks noChangeShapeType="1"/>
          </p:cNvSpPr>
          <p:nvPr/>
        </p:nvSpPr>
        <p:spPr bwMode="auto">
          <a:xfrm>
            <a:off x="5834538" y="200173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7" name="Line 339"/>
          <p:cNvSpPr>
            <a:spLocks noChangeShapeType="1"/>
          </p:cNvSpPr>
          <p:nvPr/>
        </p:nvSpPr>
        <p:spPr bwMode="auto">
          <a:xfrm>
            <a:off x="5832825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8" name="Line 350"/>
          <p:cNvSpPr>
            <a:spLocks noChangeShapeType="1"/>
          </p:cNvSpPr>
          <p:nvPr/>
        </p:nvSpPr>
        <p:spPr bwMode="auto">
          <a:xfrm>
            <a:off x="4687355" y="1233201"/>
            <a:ext cx="283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5372</TotalTime>
  <Words>234</Words>
  <Application>Microsoft Office PowerPoint</Application>
  <PresentationFormat>Carta (216 x 279 mm)</PresentationFormat>
  <Paragraphs>99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198</cp:revision>
  <cp:lastPrinted>2015-10-16T22:46:50Z</cp:lastPrinted>
  <dcterms:created xsi:type="dcterms:W3CDTF">1999-03-16T19:31:02Z</dcterms:created>
  <dcterms:modified xsi:type="dcterms:W3CDTF">2023-12-05T22:57:44Z</dcterms:modified>
</cp:coreProperties>
</file>